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0"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1" r:id="rId15"/>
    <p:sldId id="270" r:id="rId16"/>
    <p:sldId id="269" r:id="rId17"/>
    <p:sldId id="272" r:id="rId18"/>
    <p:sldId id="273"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Calibri Light" panose="020F0302020204030204" pitchFamily="34" charset="0"/>
      <p:regular r:id="rId25"/>
      <p:italic r:id="rId26"/>
    </p:embeddedFont>
    <p:embeddedFont>
      <p:font typeface="Lato" panose="020B0604020202020204" charset="0"/>
      <p:regular r:id="rId27"/>
      <p:bold r:id="rId28"/>
      <p:italic r:id="rId29"/>
      <p:boldItalic r:id="rId30"/>
    </p:embeddedFont>
    <p:embeddedFont>
      <p:font typeface="Verdana" panose="020B0604030504040204" pitchFamily="34" charset="0"/>
      <p:regular r:id="rId31"/>
      <p:bold r:id="rId32"/>
      <p:italic r:id="rId33"/>
      <p:bold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8998" autoAdjust="0"/>
  </p:normalViewPr>
  <p:slideViewPr>
    <p:cSldViewPr snapToGrid="0">
      <p:cViewPr varScale="1">
        <p:scale>
          <a:sx n="56" d="100"/>
          <a:sy n="56" d="100"/>
        </p:scale>
        <p:origin x="1806" y="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tinyurl.com/MIS480-Module5-Github"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41c752fc06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41c752fc06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200"/>
              <a:t>The data used to analyze the California Hospitals was gathered from and online database. The data that was gathered had to undergo a data cleansing procedure. Pentaho was used to cleanse the data. This process included removing or editing data that was incomplete, duplicated or incorrectly formatted. The use of Pentaho enabled the data quality to be significantly increased. During this procedure the data underwent a complete transformation. Once the data is cleansed it will be extracted. The extraction process was completed through a series of code.</a:t>
            </a:r>
            <a:endParaRPr sz="1200" dirty="0"/>
          </a:p>
          <a:p>
            <a:pPr marL="0" lvl="0" indent="0" algn="l" rtl="0">
              <a:lnSpc>
                <a:spcPct val="200000"/>
              </a:lnSpc>
              <a:spcBef>
                <a:spcPts val="1200"/>
              </a:spcBef>
              <a:spcAft>
                <a:spcPts val="0"/>
              </a:spcAft>
              <a:buNone/>
            </a:pPr>
            <a:r>
              <a:rPr lang="en" sz="1200"/>
              <a:t>The cleansed data was then imported into PostgreSQL. Inside of PostgreSQL, data types are assigned along with numerous of other formatting methods. PostgreSQL is the final step of data transformation before it will upload into the analytical platform SAS. Once the data is deemed fit, it will once again extracted to be imported into another data storage. Inside of SAS all of the analytical work was performed. It is highly important that all of the transformation processes were handled correctly. The prerequisite of any successful application of statistical method is to manage the collected data set, and SAS is developed for data analysis (Frey, 2018). Changes to data within SAS would slow the analytical process however it is possible.</a:t>
            </a:r>
            <a:endParaRPr sz="1200" dirty="0"/>
          </a:p>
          <a:p>
            <a:pPr marL="0" lvl="0" indent="0" algn="l" rtl="0">
              <a:lnSpc>
                <a:spcPct val="200000"/>
              </a:lnSpc>
              <a:spcBef>
                <a:spcPts val="1200"/>
              </a:spcBef>
              <a:spcAft>
                <a:spcPts val="0"/>
              </a:spcAft>
              <a:buNone/>
            </a:pPr>
            <a:endParaRPr sz="1200" dirty="0"/>
          </a:p>
          <a:p>
            <a:pPr marL="0" lvl="0" indent="0" algn="l" rtl="0">
              <a:lnSpc>
                <a:spcPct val="200000"/>
              </a:lnSpc>
              <a:spcBef>
                <a:spcPts val="1200"/>
              </a:spcBef>
              <a:spcAft>
                <a:spcPts val="0"/>
              </a:spcAft>
              <a:buNone/>
            </a:pPr>
            <a:endParaRPr sz="1200" dirty="0"/>
          </a:p>
          <a:p>
            <a:pPr marL="0" lvl="0" indent="0" algn="l" rtl="0">
              <a:lnSpc>
                <a:spcPct val="200000"/>
              </a:lnSpc>
              <a:spcBef>
                <a:spcPts val="1200"/>
              </a:spcBef>
              <a:spcAft>
                <a:spcPts val="0"/>
              </a:spcAft>
              <a:buNone/>
            </a:pPr>
            <a:r>
              <a:rPr lang="en" sz="1200"/>
              <a:t>References</a:t>
            </a:r>
            <a:endParaRPr sz="1200" dirty="0"/>
          </a:p>
          <a:p>
            <a:pPr marL="0" lvl="0" indent="0" algn="l" rtl="0">
              <a:lnSpc>
                <a:spcPct val="200000"/>
              </a:lnSpc>
              <a:spcBef>
                <a:spcPts val="1200"/>
              </a:spcBef>
              <a:spcAft>
                <a:spcPts val="0"/>
              </a:spcAft>
              <a:buNone/>
            </a:pPr>
            <a:r>
              <a:rPr lang="en" sz="1200"/>
              <a:t>Frey, B. (2018). </a:t>
            </a:r>
            <a:r>
              <a:rPr lang="en" sz="1200" i="1"/>
              <a:t>The SAGE encyclopedia of educational research, measurement, and evaluation</a:t>
            </a:r>
            <a:r>
              <a:rPr lang="en" sz="1200"/>
              <a:t> (Vols. 1-4). Thousand Oaks,, CA: SAGE Publications, Inc. doi: 10.4135/9781506326139</a:t>
            </a:r>
            <a:endParaRPr sz="1200" dirty="0"/>
          </a:p>
          <a:p>
            <a:pPr marL="0" lvl="0" indent="0" algn="l" rtl="0">
              <a:lnSpc>
                <a:spcPct val="200000"/>
              </a:lnSpc>
              <a:spcBef>
                <a:spcPts val="1200"/>
              </a:spcBef>
              <a:spcAft>
                <a:spcPts val="0"/>
              </a:spcAft>
              <a:buNone/>
            </a:pPr>
            <a:endParaRPr sz="1200" dirty="0">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41c752fc06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41c752fc06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1200" b="1" dirty="0">
                <a:highlight>
                  <a:srgbClr val="FFFFFF"/>
                </a:highlight>
                <a:latin typeface="Times New Roman"/>
                <a:ea typeface="Times New Roman"/>
                <a:cs typeface="Times New Roman"/>
                <a:sym typeface="Times New Roman"/>
              </a:rPr>
              <a:t>Data Quality</a:t>
            </a:r>
            <a:r>
              <a:rPr lang="en" sz="1200" dirty="0">
                <a:highlight>
                  <a:srgbClr val="FFFFFF"/>
                </a:highlight>
                <a:latin typeface="Times New Roman"/>
                <a:ea typeface="Times New Roman"/>
                <a:cs typeface="Times New Roman"/>
                <a:sym typeface="Times New Roman"/>
              </a:rPr>
              <a:t>: We discovered some data quality problems during the extraction and transformation phase of the </a:t>
            </a:r>
            <a:r>
              <a:rPr lang="en" sz="1200" dirty="0">
                <a:latin typeface="Times New Roman"/>
                <a:ea typeface="Times New Roman"/>
                <a:cs typeface="Times New Roman"/>
                <a:sym typeface="Times New Roman"/>
              </a:rPr>
              <a:t>Risk-Adjusted Inpatient Mortality Rates and Hospital Ratings for California Hospitals, 2012 csv data. Two primary problems were found using the Pentaho ETL software to parse the comma separated value (CSV) file. First, some numeric data columns only had decimal point characters preventing conversion to numeric values. Second, the data contained aggregated state wide values in addition to the granular hospital data. In order to identify the relationships between condition_procedure and mortality, the CSV file was corrected using Excel and reran through the Pentaho ETL workflow (Foreman, Marquez, Dolgert, Fukutaki, Fullman, Mcgaughey, Murray, 2018). Removing the aggregated statewide data allowed for accurate covariance analysis to determine if the condition_procedure contained statistically significant results.</a:t>
            </a:r>
            <a:endParaRPr sz="1200" dirty="0">
              <a:latin typeface="Times New Roman"/>
              <a:ea typeface="Times New Roman"/>
              <a:cs typeface="Times New Roman"/>
              <a:sym typeface="Times New Roman"/>
            </a:endParaRPr>
          </a:p>
          <a:p>
            <a:pPr marL="0" lvl="0" indent="0" algn="l" rtl="0">
              <a:lnSpc>
                <a:spcPct val="200000"/>
              </a:lnSpc>
              <a:spcBef>
                <a:spcPts val="0"/>
              </a:spcBef>
              <a:spcAft>
                <a:spcPts val="0"/>
              </a:spcAft>
              <a:buNone/>
            </a:pPr>
            <a:r>
              <a:rPr lang="en" sz="1200" b="1" dirty="0">
                <a:highlight>
                  <a:schemeClr val="lt1"/>
                </a:highlight>
                <a:latin typeface="Times New Roman"/>
                <a:ea typeface="Times New Roman"/>
                <a:cs typeface="Times New Roman"/>
                <a:sym typeface="Times New Roman"/>
              </a:rPr>
              <a:t>BI Tools and techniques: </a:t>
            </a:r>
            <a:r>
              <a:rPr lang="en" sz="1200" dirty="0">
                <a:latin typeface="Times New Roman"/>
                <a:ea typeface="Times New Roman"/>
                <a:cs typeface="Times New Roman"/>
                <a:sym typeface="Times New Roman"/>
              </a:rPr>
              <a:t>Statistical Analysis System was used for the data analysis. The one-way ANOVA models and Analysis of Covariance identified high-risk procedures. Statistical analysis models were used to identify high death count hospitals.</a:t>
            </a:r>
            <a:r>
              <a:rPr lang="en" sz="1200" b="1" dirty="0">
                <a:latin typeface="Times New Roman"/>
                <a:ea typeface="Times New Roman"/>
                <a:cs typeface="Times New Roman"/>
                <a:sym typeface="Times New Roman"/>
              </a:rPr>
              <a:t> </a:t>
            </a:r>
            <a:r>
              <a:rPr lang="en" sz="1200" dirty="0">
                <a:latin typeface="Times New Roman"/>
                <a:ea typeface="Times New Roman"/>
                <a:cs typeface="Times New Roman"/>
                <a:sym typeface="Times New Roman"/>
              </a:rPr>
              <a:t>The Bubble Map of mortality rates by Latitude and Longitude provided little data value. It would be unethical to associate a client’s home address to a mortality event or rate. The client may choose a lower mortality rate hospital even though they are geographically closer to a high mortality rate data point.</a:t>
            </a:r>
            <a:endParaRPr sz="1200" dirty="0">
              <a:latin typeface="Times New Roman"/>
              <a:ea typeface="Times New Roman"/>
              <a:cs typeface="Times New Roman"/>
              <a:sym typeface="Times New Roman"/>
            </a:endParaRPr>
          </a:p>
          <a:p>
            <a:pPr marL="0" lvl="0" indent="0" algn="l" rtl="0">
              <a:lnSpc>
                <a:spcPct val="200000"/>
              </a:lnSpc>
              <a:spcBef>
                <a:spcPts val="0"/>
              </a:spcBef>
              <a:spcAft>
                <a:spcPts val="0"/>
              </a:spcAft>
              <a:buNone/>
            </a:pPr>
            <a:r>
              <a:rPr lang="en" sz="1200" b="1" dirty="0">
                <a:highlight>
                  <a:srgbClr val="FFFFFF"/>
                </a:highlight>
                <a:latin typeface="Times New Roman"/>
                <a:ea typeface="Times New Roman"/>
                <a:cs typeface="Times New Roman"/>
                <a:sym typeface="Times New Roman"/>
              </a:rPr>
              <a:t>References</a:t>
            </a:r>
            <a:endParaRPr sz="1200" b="1" dirty="0">
              <a:highlight>
                <a:srgbClr val="FFFFFF"/>
              </a:highlight>
              <a:latin typeface="Times New Roman"/>
              <a:ea typeface="Times New Roman"/>
              <a:cs typeface="Times New Roman"/>
              <a:sym typeface="Times New Roman"/>
            </a:endParaRPr>
          </a:p>
          <a:p>
            <a:pPr marL="0" lvl="0" indent="0" algn="l" rtl="0">
              <a:lnSpc>
                <a:spcPct val="200000"/>
              </a:lnSpc>
              <a:spcBef>
                <a:spcPts val="0"/>
              </a:spcBef>
              <a:spcAft>
                <a:spcPts val="0"/>
              </a:spcAft>
              <a:buNone/>
            </a:pPr>
            <a:r>
              <a:rPr lang="en" sz="1200" dirty="0">
                <a:highlight>
                  <a:srgbClr val="FFFFFF"/>
                </a:highlight>
                <a:latin typeface="Times New Roman"/>
                <a:ea typeface="Times New Roman"/>
                <a:cs typeface="Times New Roman"/>
                <a:sym typeface="Times New Roman"/>
              </a:rPr>
              <a:t>Latest Pentaho Data Integration (aka Kettle) Documentation - Pentaho Data Integration. (2019). Retrieved from https://wiki.pentaho.com/display/EAI/Latest Pentaho Data Integration (aka Kettle) Documentation</a:t>
            </a:r>
            <a:endParaRPr sz="1200" dirty="0">
              <a:highlight>
                <a:srgbClr val="FFFFFF"/>
              </a:highlight>
              <a:latin typeface="Times New Roman"/>
              <a:ea typeface="Times New Roman"/>
              <a:cs typeface="Times New Roman"/>
              <a:sym typeface="Times New Roman"/>
            </a:endParaRPr>
          </a:p>
          <a:p>
            <a:pPr marL="0" lvl="0" indent="0" algn="l" rtl="0">
              <a:lnSpc>
                <a:spcPct val="200000"/>
              </a:lnSpc>
              <a:spcBef>
                <a:spcPts val="0"/>
              </a:spcBef>
              <a:spcAft>
                <a:spcPts val="0"/>
              </a:spcAft>
              <a:buNone/>
            </a:pPr>
            <a:r>
              <a:rPr lang="en" sz="1200" dirty="0">
                <a:latin typeface="Times New Roman"/>
                <a:ea typeface="Times New Roman"/>
                <a:cs typeface="Times New Roman"/>
                <a:sym typeface="Times New Roman"/>
              </a:rPr>
              <a:t>Foreman, K., Marquez, N., Dolgert, A., Fukutaki, K., Fullman, N., Mcgaughey, M., … Murray, C. (2018). Forecasting life expectancy, years of life lost, and all-cause and cause-specific mortality for 250 causes of death: reference and alternative scenarios for 2016–40 for 195 countries and territories. The Lancet, 392(10159), 2052–2090. https://doi.org/10.1016/S0140-6736(18)31694-5</a:t>
            </a:r>
            <a:endParaRPr sz="1200" dirty="0">
              <a:latin typeface="Times New Roman"/>
              <a:ea typeface="Times New Roman"/>
              <a:cs typeface="Times New Roman"/>
              <a:sym typeface="Times New Roman"/>
            </a:endParaRPr>
          </a:p>
          <a:p>
            <a:pPr marL="0" lvl="0" indent="0" algn="l" rtl="0">
              <a:lnSpc>
                <a:spcPct val="200000"/>
              </a:lnSpc>
              <a:spcBef>
                <a:spcPts val="0"/>
              </a:spcBef>
              <a:spcAft>
                <a:spcPts val="0"/>
              </a:spcAft>
              <a:buNone/>
            </a:pPr>
            <a:r>
              <a:rPr lang="en" sz="1200" dirty="0">
                <a:latin typeface="Times New Roman"/>
                <a:ea typeface="Times New Roman"/>
                <a:cs typeface="Times New Roman"/>
                <a:sym typeface="Times New Roman"/>
              </a:rPr>
              <a:t>Statistical Analysis System [Computer software]. (2019). Retrieved from https://www.sas.com</a:t>
            </a:r>
            <a:endParaRPr sz="1200" dirty="0">
              <a:latin typeface="Times New Roman"/>
              <a:ea typeface="Times New Roman"/>
              <a:cs typeface="Times New Roman"/>
              <a:sym typeface="Times New Roman"/>
            </a:endParaRPr>
          </a:p>
          <a:p>
            <a:pPr marL="0" lvl="0" indent="0" algn="l" rtl="0">
              <a:lnSpc>
                <a:spcPct val="200000"/>
              </a:lnSpc>
              <a:spcBef>
                <a:spcPts val="0"/>
              </a:spcBef>
              <a:spcAft>
                <a:spcPts val="0"/>
              </a:spcAft>
              <a:buNone/>
            </a:pPr>
            <a:r>
              <a:rPr lang="en" sz="1200" dirty="0">
                <a:highlight>
                  <a:srgbClr val="FFFFFF"/>
                </a:highlight>
                <a:latin typeface="Times New Roman"/>
                <a:ea typeface="Times New Roman"/>
                <a:cs typeface="Times New Roman"/>
                <a:sym typeface="Times New Roman"/>
              </a:rPr>
              <a:t>Yang, Y. (2016, May 2). Risk-Adjusted Inpatient Mortality Rates and Hospital Ratings for California Hospitals, 2012. Retrieved from https://healthdata.gov/dataset/risk-adjusted-inpatient-mortality-rates-and-hospital-ratings-california-hospitals-2012</a:t>
            </a:r>
            <a:endParaRPr sz="1200" dirty="0">
              <a:highlight>
                <a:srgbClr val="FFFFFF"/>
              </a:highlight>
              <a:latin typeface="Times New Roman"/>
              <a:ea typeface="Times New Roman"/>
              <a:cs typeface="Times New Roman"/>
              <a:sym typeface="Times New Roman"/>
            </a:endParaRPr>
          </a:p>
          <a:p>
            <a:pPr marL="0" lvl="0" indent="0" algn="l" rtl="0">
              <a:lnSpc>
                <a:spcPct val="200000"/>
              </a:lnSpc>
              <a:spcBef>
                <a:spcPts val="0"/>
              </a:spcBef>
              <a:spcAft>
                <a:spcPts val="0"/>
              </a:spcAft>
              <a:buNone/>
            </a:pPr>
            <a:r>
              <a:rPr lang="en" sz="1200" dirty="0">
                <a:highlight>
                  <a:srgbClr val="FFFFFF"/>
                </a:highlight>
                <a:latin typeface="Times New Roman"/>
                <a:ea typeface="Times New Roman"/>
                <a:cs typeface="Times New Roman"/>
                <a:sym typeface="Times New Roman"/>
              </a:rPr>
              <a:t>Kurtis</a:t>
            </a:r>
            <a:endParaRPr sz="1200" dirty="0">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5fa4167fc4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5fa4167fc4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1200">
                <a:highlight>
                  <a:srgbClr val="FFFFFF"/>
                </a:highlight>
                <a:latin typeface="Times New Roman"/>
                <a:ea typeface="Times New Roman"/>
                <a:cs typeface="Times New Roman"/>
                <a:sym typeface="Times New Roman"/>
              </a:rPr>
              <a:t>We designed the </a:t>
            </a:r>
            <a:r>
              <a:rPr lang="en" sz="1200" b="1">
                <a:highlight>
                  <a:srgbClr val="FFFFFF"/>
                </a:highlight>
                <a:latin typeface="Times New Roman"/>
                <a:ea typeface="Times New Roman"/>
                <a:cs typeface="Times New Roman"/>
                <a:sym typeface="Times New Roman"/>
              </a:rPr>
              <a:t>data visualization reports</a:t>
            </a:r>
            <a:r>
              <a:rPr lang="en" sz="1200">
                <a:highlight>
                  <a:srgbClr val="FFFFFF"/>
                </a:highlight>
                <a:latin typeface="Times New Roman"/>
                <a:ea typeface="Times New Roman"/>
                <a:cs typeface="Times New Roman"/>
                <a:sym typeface="Times New Roman"/>
              </a:rPr>
              <a:t> while keeping ethical issues in mind and identified two primary consumers of data.</a:t>
            </a:r>
            <a:endParaRPr sz="1200" dirty="0">
              <a:highlight>
                <a:srgbClr val="FFFFFF"/>
              </a:highlight>
              <a:latin typeface="Times New Roman"/>
              <a:ea typeface="Times New Roman"/>
              <a:cs typeface="Times New Roman"/>
              <a:sym typeface="Times New Roman"/>
            </a:endParaRPr>
          </a:p>
          <a:p>
            <a:pPr marL="457200" lvl="0" indent="-304800" algn="l" rtl="0">
              <a:lnSpc>
                <a:spcPct val="200000"/>
              </a:lnSpc>
              <a:spcBef>
                <a:spcPts val="0"/>
              </a:spcBef>
              <a:spcAft>
                <a:spcPts val="0"/>
              </a:spcAft>
              <a:buSzPts val="1200"/>
              <a:buFont typeface="Times New Roman"/>
              <a:buAutoNum type="arabicPeriod"/>
            </a:pPr>
            <a:r>
              <a:rPr lang="en" sz="1200">
                <a:highlight>
                  <a:srgbClr val="FFFFFF"/>
                </a:highlight>
                <a:latin typeface="Times New Roman"/>
                <a:ea typeface="Times New Roman"/>
                <a:cs typeface="Times New Roman"/>
                <a:sym typeface="Times New Roman"/>
              </a:rPr>
              <a:t>The first consumer group is </a:t>
            </a:r>
            <a:r>
              <a:rPr lang="en" sz="1200" b="1">
                <a:highlight>
                  <a:srgbClr val="FFFFFF"/>
                </a:highlight>
                <a:latin typeface="Times New Roman"/>
                <a:ea typeface="Times New Roman"/>
                <a:cs typeface="Times New Roman"/>
                <a:sym typeface="Times New Roman"/>
              </a:rPr>
              <a:t>Haven Life Business Intelligence Consumers</a:t>
            </a:r>
            <a:r>
              <a:rPr lang="en" sz="1200">
                <a:highlight>
                  <a:srgbClr val="FFFFFF"/>
                </a:highlight>
                <a:latin typeface="Times New Roman"/>
                <a:ea typeface="Times New Roman"/>
                <a:cs typeface="Times New Roman"/>
                <a:sym typeface="Times New Roman"/>
              </a:rPr>
              <a:t>. For Haven Life client risk categories, the histogram graphs and procedure_condition correlation analysis graphics can be used to identify new client acceptance models based upon the risk of clients previous medical procedures or conditions. The client risk models are primarily associated with the procedure_conditions applicants who have been diagnosed with or have had the procedure data performed.</a:t>
            </a:r>
            <a:endParaRPr sz="1200" dirty="0">
              <a:highlight>
                <a:srgbClr val="FFFFFF"/>
              </a:highlight>
              <a:latin typeface="Times New Roman"/>
              <a:ea typeface="Times New Roman"/>
              <a:cs typeface="Times New Roman"/>
              <a:sym typeface="Times New Roman"/>
            </a:endParaRPr>
          </a:p>
          <a:p>
            <a:pPr marL="457200" lvl="0" indent="-304800" algn="l" rtl="0">
              <a:lnSpc>
                <a:spcPct val="200000"/>
              </a:lnSpc>
              <a:spcBef>
                <a:spcPts val="0"/>
              </a:spcBef>
              <a:spcAft>
                <a:spcPts val="0"/>
              </a:spcAft>
              <a:buSzPts val="1200"/>
              <a:buFont typeface="Times New Roman"/>
              <a:buAutoNum type="arabicPeriod"/>
            </a:pPr>
            <a:r>
              <a:rPr lang="en" sz="1200">
                <a:highlight>
                  <a:srgbClr val="FFFFFF"/>
                </a:highlight>
                <a:latin typeface="Times New Roman"/>
                <a:ea typeface="Times New Roman"/>
                <a:cs typeface="Times New Roman"/>
                <a:sym typeface="Times New Roman"/>
              </a:rPr>
              <a:t>The second consumer group for our data is </a:t>
            </a:r>
            <a:r>
              <a:rPr lang="en" sz="1200" b="1">
                <a:highlight>
                  <a:srgbClr val="FFFFFF"/>
                </a:highlight>
                <a:latin typeface="Times New Roman"/>
                <a:ea typeface="Times New Roman"/>
                <a:cs typeface="Times New Roman"/>
                <a:sym typeface="Times New Roman"/>
              </a:rPr>
              <a:t>Haven Life data scientists</a:t>
            </a:r>
            <a:r>
              <a:rPr lang="en" sz="1200">
                <a:highlight>
                  <a:srgbClr val="FFFFFF"/>
                </a:highlight>
                <a:latin typeface="Times New Roman"/>
                <a:ea typeface="Times New Roman"/>
                <a:cs typeface="Times New Roman"/>
                <a:sym typeface="Times New Roman"/>
              </a:rPr>
              <a:t>. We understand the need for a more sophisticated data consumption use case that will scale with Haven Life’s growth. We provide a power user group access level to our cloud based PostgreSQL data warehouse to run Ad hoc queries and generate reports using the data export capabilities of PostgreSQL. This allows Haven Life direct access to our analytic data to create your own custom reports and dashboards enabling data informed decision making.</a:t>
            </a:r>
            <a:endParaRPr sz="1200" dirty="0">
              <a:highlight>
                <a:srgbClr val="FFFFFF"/>
              </a:highlight>
              <a:latin typeface="Times New Roman"/>
              <a:ea typeface="Times New Roman"/>
              <a:cs typeface="Times New Roman"/>
              <a:sym typeface="Times New Roman"/>
            </a:endParaRPr>
          </a:p>
          <a:p>
            <a:pPr marL="0" lvl="0" indent="0" algn="l" rtl="0">
              <a:lnSpc>
                <a:spcPct val="200000"/>
              </a:lnSpc>
              <a:spcBef>
                <a:spcPts val="0"/>
              </a:spcBef>
              <a:spcAft>
                <a:spcPts val="0"/>
              </a:spcAft>
              <a:buNone/>
            </a:pPr>
            <a:r>
              <a:rPr lang="en" sz="1200">
                <a:highlight>
                  <a:srgbClr val="FFFFFF"/>
                </a:highlight>
                <a:latin typeface="Times New Roman"/>
                <a:ea typeface="Times New Roman"/>
                <a:cs typeface="Times New Roman"/>
                <a:sym typeface="Times New Roman"/>
              </a:rPr>
              <a:t>Kurtis</a:t>
            </a:r>
            <a:endParaRPr sz="1200" dirty="0">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5fa4167fc4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5fa4167fc4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1200" dirty="0">
                <a:highlight>
                  <a:srgbClr val="FFFFFF"/>
                </a:highlight>
                <a:latin typeface="Times New Roman"/>
                <a:ea typeface="Times New Roman"/>
                <a:cs typeface="Times New Roman"/>
                <a:sym typeface="Times New Roman"/>
              </a:rPr>
              <a:t>For the </a:t>
            </a:r>
            <a:r>
              <a:rPr lang="en" sz="1200" b="1" dirty="0">
                <a:highlight>
                  <a:srgbClr val="FFFFFF"/>
                </a:highlight>
                <a:latin typeface="Times New Roman"/>
                <a:ea typeface="Times New Roman"/>
                <a:cs typeface="Times New Roman"/>
                <a:sym typeface="Times New Roman"/>
              </a:rPr>
              <a:t>implementation phase</a:t>
            </a:r>
            <a:r>
              <a:rPr lang="en" sz="1200" dirty="0">
                <a:highlight>
                  <a:srgbClr val="FFFFFF"/>
                </a:highlight>
                <a:latin typeface="Times New Roman"/>
                <a:ea typeface="Times New Roman"/>
                <a:cs typeface="Times New Roman"/>
                <a:sym typeface="Times New Roman"/>
              </a:rPr>
              <a:t> of reporting we researched the most used business intelligence technologies used in current markets.</a:t>
            </a:r>
            <a:endParaRPr sz="1200" dirty="0">
              <a:highlight>
                <a:srgbClr val="FFFFFF"/>
              </a:highlight>
              <a:latin typeface="Times New Roman"/>
              <a:ea typeface="Times New Roman"/>
              <a:cs typeface="Times New Roman"/>
              <a:sym typeface="Times New Roman"/>
            </a:endParaRPr>
          </a:p>
          <a:p>
            <a:pPr marL="0" lvl="0" indent="0" algn="l" rtl="0">
              <a:lnSpc>
                <a:spcPct val="200000"/>
              </a:lnSpc>
              <a:spcBef>
                <a:spcPts val="0"/>
              </a:spcBef>
              <a:spcAft>
                <a:spcPts val="0"/>
              </a:spcAft>
              <a:buNone/>
            </a:pPr>
            <a:r>
              <a:rPr lang="en" sz="1200" dirty="0">
                <a:highlight>
                  <a:srgbClr val="FFFFFF"/>
                </a:highlight>
                <a:latin typeface="Times New Roman"/>
                <a:ea typeface="Times New Roman"/>
                <a:cs typeface="Times New Roman"/>
                <a:sym typeface="Times New Roman"/>
              </a:rPr>
              <a:t>To perform the </a:t>
            </a:r>
            <a:r>
              <a:rPr lang="en" sz="1200" b="1" dirty="0">
                <a:highlight>
                  <a:srgbClr val="FFFFFF"/>
                </a:highlight>
                <a:latin typeface="Times New Roman"/>
                <a:ea typeface="Times New Roman"/>
                <a:cs typeface="Times New Roman"/>
                <a:sym typeface="Times New Roman"/>
              </a:rPr>
              <a:t>ETL</a:t>
            </a:r>
            <a:r>
              <a:rPr lang="en" sz="1200" dirty="0">
                <a:highlight>
                  <a:srgbClr val="FFFFFF"/>
                </a:highlight>
                <a:latin typeface="Times New Roman"/>
                <a:ea typeface="Times New Roman"/>
                <a:cs typeface="Times New Roman"/>
                <a:sym typeface="Times New Roman"/>
              </a:rPr>
              <a:t>, we used the open source Pentaho software suite to save costs. Pentaho offers Big Data ETL features for NoSQL database like MongoDB providing future scalability options for Haven Life data processing. We implemented the ETL transformations in Pentaho to convert the raw csv formatted patient data into a usable tables in the PostgreSQL database.</a:t>
            </a:r>
            <a:endParaRPr sz="1200" dirty="0">
              <a:highlight>
                <a:srgbClr val="FFFFFF"/>
              </a:highlight>
              <a:latin typeface="Times New Roman"/>
              <a:ea typeface="Times New Roman"/>
              <a:cs typeface="Times New Roman"/>
              <a:sym typeface="Times New Roman"/>
            </a:endParaRPr>
          </a:p>
          <a:p>
            <a:pPr marL="0" lvl="0" indent="0" algn="l" rtl="0">
              <a:lnSpc>
                <a:spcPct val="200000"/>
              </a:lnSpc>
              <a:spcBef>
                <a:spcPts val="0"/>
              </a:spcBef>
              <a:spcAft>
                <a:spcPts val="0"/>
              </a:spcAft>
              <a:buNone/>
            </a:pPr>
            <a:endParaRPr sz="900" dirty="0">
              <a:solidFill>
                <a:srgbClr val="0000FF"/>
              </a:solidFill>
              <a:highlight>
                <a:srgbClr val="FFFFFF"/>
              </a:highlight>
              <a:latin typeface="Verdana"/>
              <a:ea typeface="Verdana"/>
              <a:cs typeface="Verdana"/>
              <a:sym typeface="Verdana"/>
            </a:endParaRPr>
          </a:p>
          <a:p>
            <a:pPr marL="0" lvl="0" indent="0" algn="l" rtl="0">
              <a:lnSpc>
                <a:spcPct val="200000"/>
              </a:lnSpc>
              <a:spcBef>
                <a:spcPts val="0"/>
              </a:spcBef>
              <a:spcAft>
                <a:spcPts val="0"/>
              </a:spcAft>
              <a:buNone/>
            </a:pPr>
            <a:r>
              <a:rPr lang="en" sz="1200" dirty="0">
                <a:highlight>
                  <a:srgbClr val="FFFFFF"/>
                </a:highlight>
                <a:latin typeface="Times New Roman"/>
                <a:ea typeface="Times New Roman"/>
                <a:cs typeface="Times New Roman"/>
                <a:sym typeface="Times New Roman"/>
              </a:rPr>
              <a:t>For the </a:t>
            </a:r>
            <a:r>
              <a:rPr lang="en" sz="1200" b="1" dirty="0">
                <a:highlight>
                  <a:srgbClr val="FFFFFF"/>
                </a:highlight>
                <a:latin typeface="Times New Roman"/>
                <a:ea typeface="Times New Roman"/>
                <a:cs typeface="Times New Roman"/>
                <a:sym typeface="Times New Roman"/>
              </a:rPr>
              <a:t>data warehousing implementation</a:t>
            </a:r>
            <a:r>
              <a:rPr lang="en" sz="1200" dirty="0">
                <a:highlight>
                  <a:srgbClr val="FFFFFF"/>
                </a:highlight>
                <a:latin typeface="Times New Roman"/>
                <a:ea typeface="Times New Roman"/>
                <a:cs typeface="Times New Roman"/>
                <a:sym typeface="Times New Roman"/>
              </a:rPr>
              <a:t> we used P</a:t>
            </a:r>
            <a:r>
              <a:rPr lang="en" sz="1200" dirty="0">
                <a:solidFill>
                  <a:schemeClr val="dk1"/>
                </a:solidFill>
                <a:highlight>
                  <a:srgbClr val="FFFFFF"/>
                </a:highlight>
                <a:latin typeface="Times New Roman"/>
                <a:ea typeface="Times New Roman"/>
                <a:cs typeface="Times New Roman"/>
                <a:sym typeface="Times New Roman"/>
              </a:rPr>
              <a:t>ostgreSQL, the third most common open source database according to a 2018 StackOverflow survey (Tomer, 2018, October 1). The PostgreSQL database is a common offering from cloud service providers like Microsoft Azure and Amazon Web Services. </a:t>
            </a:r>
            <a:r>
              <a:rPr lang="en" sz="1200" dirty="0">
                <a:solidFill>
                  <a:schemeClr val="dk1"/>
                </a:solidFill>
                <a:highlight>
                  <a:schemeClr val="lt1"/>
                </a:highlight>
                <a:latin typeface="Times New Roman"/>
                <a:ea typeface="Times New Roman"/>
                <a:cs typeface="Times New Roman"/>
                <a:sym typeface="Times New Roman"/>
              </a:rPr>
              <a:t>PostgreSQL hosted on a cloud provider allows Haven Life to scale data processing on demand and perform ad hoc queries to create customized reporting.</a:t>
            </a:r>
            <a:endParaRPr sz="1200" dirty="0">
              <a:solidFill>
                <a:schemeClr val="dk1"/>
              </a:solidFill>
              <a:highlight>
                <a:schemeClr val="lt1"/>
              </a:highlight>
              <a:latin typeface="Times New Roman"/>
              <a:ea typeface="Times New Roman"/>
              <a:cs typeface="Times New Roman"/>
              <a:sym typeface="Times New Roman"/>
            </a:endParaRPr>
          </a:p>
          <a:p>
            <a:pPr marL="0" lvl="0" indent="0" algn="l" rtl="0">
              <a:lnSpc>
                <a:spcPct val="200000"/>
              </a:lnSpc>
              <a:spcBef>
                <a:spcPts val="0"/>
              </a:spcBef>
              <a:spcAft>
                <a:spcPts val="0"/>
              </a:spcAft>
              <a:buNone/>
            </a:pPr>
            <a:endParaRPr sz="1200" dirty="0">
              <a:solidFill>
                <a:schemeClr val="dk1"/>
              </a:solidFill>
              <a:highlight>
                <a:schemeClr val="lt1"/>
              </a:highlight>
              <a:latin typeface="Times New Roman"/>
              <a:ea typeface="Times New Roman"/>
              <a:cs typeface="Times New Roman"/>
              <a:sym typeface="Times New Roman"/>
            </a:endParaRPr>
          </a:p>
          <a:p>
            <a:pPr marL="0" lvl="0" indent="0" algn="l" rtl="0">
              <a:lnSpc>
                <a:spcPct val="200000"/>
              </a:lnSpc>
              <a:spcBef>
                <a:spcPts val="0"/>
              </a:spcBef>
              <a:spcAft>
                <a:spcPts val="0"/>
              </a:spcAft>
              <a:buNone/>
            </a:pPr>
            <a:r>
              <a:rPr lang="en" sz="1200" dirty="0">
                <a:solidFill>
                  <a:schemeClr val="dk1"/>
                </a:solidFill>
                <a:highlight>
                  <a:schemeClr val="lt1"/>
                </a:highlight>
                <a:latin typeface="Times New Roman"/>
                <a:ea typeface="Times New Roman"/>
                <a:cs typeface="Times New Roman"/>
                <a:sym typeface="Times New Roman"/>
              </a:rPr>
              <a:t>For the </a:t>
            </a:r>
            <a:r>
              <a:rPr lang="en" sz="1200" b="1" dirty="0">
                <a:solidFill>
                  <a:schemeClr val="dk1"/>
                </a:solidFill>
                <a:highlight>
                  <a:schemeClr val="lt1"/>
                </a:highlight>
                <a:latin typeface="Times New Roman"/>
                <a:ea typeface="Times New Roman"/>
                <a:cs typeface="Times New Roman"/>
                <a:sym typeface="Times New Roman"/>
              </a:rPr>
              <a:t>reporting implementation</a:t>
            </a:r>
            <a:r>
              <a:rPr lang="en" sz="1200" dirty="0">
                <a:solidFill>
                  <a:schemeClr val="dk1"/>
                </a:solidFill>
                <a:highlight>
                  <a:schemeClr val="lt1"/>
                </a:highlight>
                <a:latin typeface="Times New Roman"/>
                <a:ea typeface="Times New Roman"/>
                <a:cs typeface="Times New Roman"/>
                <a:sym typeface="Times New Roman"/>
              </a:rPr>
              <a:t>, we used SAS, the number three most used data analytic tool according to the 2016 </a:t>
            </a:r>
            <a:r>
              <a:rPr lang="en" sz="1200" dirty="0">
                <a:solidFill>
                  <a:schemeClr val="dk1"/>
                </a:solidFill>
                <a:latin typeface="Times New Roman"/>
                <a:ea typeface="Times New Roman"/>
                <a:cs typeface="Times New Roman"/>
                <a:sym typeface="Times New Roman"/>
              </a:rPr>
              <a:t>Rexer_Data_Science_Survey (</a:t>
            </a:r>
            <a:r>
              <a:rPr lang="en" sz="1200" dirty="0">
                <a:solidFill>
                  <a:schemeClr val="dk1"/>
                </a:solidFill>
                <a:highlight>
                  <a:srgbClr val="FFFFFF"/>
                </a:highlight>
                <a:latin typeface="Times New Roman"/>
                <a:ea typeface="Times New Roman"/>
                <a:cs typeface="Times New Roman"/>
                <a:sym typeface="Times New Roman"/>
              </a:rPr>
              <a:t>Rexer, 2016, April).</a:t>
            </a:r>
            <a:r>
              <a:rPr lang="en" sz="1200" dirty="0">
                <a:solidFill>
                  <a:schemeClr val="dk1"/>
                </a:solidFill>
                <a:highlight>
                  <a:schemeClr val="lt1"/>
                </a:highlight>
                <a:latin typeface="Times New Roman"/>
                <a:ea typeface="Times New Roman"/>
                <a:cs typeface="Times New Roman"/>
                <a:sym typeface="Times New Roman"/>
              </a:rPr>
              <a:t>  The SAS source files were uploaded version controlled in GitHub too allow the project to scale into a large organization of multiple developers.</a:t>
            </a:r>
            <a:endParaRPr sz="1200" dirty="0">
              <a:solidFill>
                <a:schemeClr val="dk1"/>
              </a:solidFill>
              <a:highlight>
                <a:schemeClr val="lt1"/>
              </a:highlight>
              <a:latin typeface="Times New Roman"/>
              <a:ea typeface="Times New Roman"/>
              <a:cs typeface="Times New Roman"/>
              <a:sym typeface="Times New Roman"/>
            </a:endParaRPr>
          </a:p>
          <a:p>
            <a:pPr marL="0" lvl="0" indent="0" algn="l" rtl="0">
              <a:lnSpc>
                <a:spcPct val="200000"/>
              </a:lnSpc>
              <a:spcBef>
                <a:spcPts val="0"/>
              </a:spcBef>
              <a:spcAft>
                <a:spcPts val="0"/>
              </a:spcAft>
              <a:buNone/>
            </a:pPr>
            <a:endParaRPr sz="1200" dirty="0">
              <a:solidFill>
                <a:schemeClr val="dk1"/>
              </a:solidFill>
              <a:highlight>
                <a:schemeClr val="lt1"/>
              </a:highlight>
              <a:latin typeface="Times New Roman"/>
              <a:ea typeface="Times New Roman"/>
              <a:cs typeface="Times New Roman"/>
              <a:sym typeface="Times New Roman"/>
            </a:endParaRPr>
          </a:p>
          <a:p>
            <a:pPr marL="0" lvl="0" indent="0" algn="l" rtl="0">
              <a:lnSpc>
                <a:spcPct val="200000"/>
              </a:lnSpc>
              <a:spcBef>
                <a:spcPts val="0"/>
              </a:spcBef>
              <a:spcAft>
                <a:spcPts val="0"/>
              </a:spcAft>
              <a:buNone/>
            </a:pPr>
            <a:r>
              <a:rPr lang="en" sz="1200" dirty="0">
                <a:solidFill>
                  <a:schemeClr val="dk1"/>
                </a:solidFill>
                <a:highlight>
                  <a:srgbClr val="FFFFFF"/>
                </a:highlight>
                <a:latin typeface="Times New Roman"/>
                <a:ea typeface="Times New Roman"/>
                <a:cs typeface="Times New Roman"/>
                <a:sym typeface="Times New Roman"/>
              </a:rPr>
              <a:t>Kurtis</a:t>
            </a:r>
            <a:endParaRPr sz="1200" dirty="0">
              <a:solidFill>
                <a:schemeClr val="dk1"/>
              </a:solidFill>
              <a:highlight>
                <a:srgbClr val="FFFFFF"/>
              </a:highlight>
              <a:latin typeface="Times New Roman"/>
              <a:ea typeface="Times New Roman"/>
              <a:cs typeface="Times New Roman"/>
              <a:sym typeface="Times New Roman"/>
            </a:endParaRPr>
          </a:p>
          <a:p>
            <a:pPr marL="0" lvl="0" indent="0" algn="l" rtl="0">
              <a:lnSpc>
                <a:spcPct val="200000"/>
              </a:lnSpc>
              <a:spcBef>
                <a:spcPts val="0"/>
              </a:spcBef>
              <a:spcAft>
                <a:spcPts val="0"/>
              </a:spcAft>
              <a:buNone/>
            </a:pPr>
            <a:endParaRPr sz="1200" dirty="0">
              <a:solidFill>
                <a:schemeClr val="dk1"/>
              </a:solidFill>
              <a:highlight>
                <a:srgbClr val="FFFFFF"/>
              </a:highlight>
              <a:latin typeface="Times New Roman"/>
              <a:ea typeface="Times New Roman"/>
              <a:cs typeface="Times New Roman"/>
              <a:sym typeface="Times New Roman"/>
            </a:endParaRPr>
          </a:p>
          <a:p>
            <a:pPr marL="0" lvl="0" indent="0" algn="l" rtl="0">
              <a:lnSpc>
                <a:spcPct val="200000"/>
              </a:lnSpc>
              <a:spcBef>
                <a:spcPts val="0"/>
              </a:spcBef>
              <a:spcAft>
                <a:spcPts val="0"/>
              </a:spcAft>
              <a:buNone/>
            </a:pPr>
            <a:r>
              <a:rPr lang="en" sz="1200" dirty="0">
                <a:solidFill>
                  <a:schemeClr val="dk1"/>
                </a:solidFill>
                <a:highlight>
                  <a:srgbClr val="FFFFFF"/>
                </a:highlight>
                <a:latin typeface="Times New Roman"/>
                <a:ea typeface="Times New Roman"/>
                <a:cs typeface="Times New Roman"/>
                <a:sym typeface="Times New Roman"/>
              </a:rPr>
              <a:t>References</a:t>
            </a:r>
            <a:endParaRPr sz="1200" dirty="0">
              <a:solidFill>
                <a:schemeClr val="dk1"/>
              </a:solidFill>
              <a:highlight>
                <a:srgbClr val="FFFFFF"/>
              </a:highlight>
              <a:latin typeface="Times New Roman"/>
              <a:ea typeface="Times New Roman"/>
              <a:cs typeface="Times New Roman"/>
              <a:sym typeface="Times New Roman"/>
            </a:endParaRPr>
          </a:p>
          <a:p>
            <a:pPr marL="0" lvl="0" indent="0" algn="l" rtl="0">
              <a:lnSpc>
                <a:spcPct val="200000"/>
              </a:lnSpc>
              <a:spcBef>
                <a:spcPts val="0"/>
              </a:spcBef>
              <a:spcAft>
                <a:spcPts val="0"/>
              </a:spcAft>
              <a:buNone/>
            </a:pPr>
            <a:r>
              <a:rPr lang="en" sz="1200" dirty="0">
                <a:solidFill>
                  <a:schemeClr val="dk1"/>
                </a:solidFill>
                <a:highlight>
                  <a:srgbClr val="FFFFFF"/>
                </a:highlight>
                <a:latin typeface="Times New Roman"/>
                <a:ea typeface="Times New Roman"/>
                <a:cs typeface="Times New Roman"/>
                <a:sym typeface="Times New Roman"/>
              </a:rPr>
              <a:t>Rexer, K. (2016, April). PDF. Retrieved from </a:t>
            </a:r>
            <a:r>
              <a:rPr lang="en" sz="1200" dirty="0">
                <a:solidFill>
                  <a:schemeClr val="dk1"/>
                </a:solidFill>
                <a:latin typeface="Times New Roman"/>
                <a:ea typeface="Times New Roman"/>
                <a:cs typeface="Times New Roman"/>
                <a:sym typeface="Times New Roman"/>
              </a:rPr>
              <a:t>https://www.rexeranalytics.com/files/Rexer_Data_Science_Survey_Highlights_Apr-2016.pdf</a:t>
            </a:r>
            <a:endParaRPr sz="1200" dirty="0">
              <a:solidFill>
                <a:schemeClr val="dk1"/>
              </a:solidFill>
              <a:highlight>
                <a:srgbClr val="FFFFFF"/>
              </a:highlight>
              <a:latin typeface="Times New Roman"/>
              <a:ea typeface="Times New Roman"/>
              <a:cs typeface="Times New Roman"/>
              <a:sym typeface="Times New Roman"/>
            </a:endParaRPr>
          </a:p>
          <a:p>
            <a:pPr marL="0" lvl="0" indent="0" algn="l" rtl="0">
              <a:lnSpc>
                <a:spcPct val="200000"/>
              </a:lnSpc>
              <a:spcBef>
                <a:spcPts val="0"/>
              </a:spcBef>
              <a:spcAft>
                <a:spcPts val="0"/>
              </a:spcAft>
              <a:buNone/>
            </a:pPr>
            <a:r>
              <a:rPr lang="en" sz="1200" dirty="0">
                <a:solidFill>
                  <a:schemeClr val="dk1"/>
                </a:solidFill>
                <a:highlight>
                  <a:srgbClr val="FFFFFF"/>
                </a:highlight>
                <a:latin typeface="Times New Roman"/>
                <a:ea typeface="Times New Roman"/>
                <a:cs typeface="Times New Roman"/>
                <a:sym typeface="Times New Roman"/>
              </a:rPr>
              <a:t>Tomer, S. (2018, October 1). Most popular databases in 2018 according to StackOverflow survey. Retrieved from https://www.eversql.com/most-popular-databases-in-2018-according-to-stackoverflow-survey/</a:t>
            </a:r>
            <a:endParaRPr sz="1200" dirty="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5fa4167fc4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5fa4167fc4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09600" lvl="1" indent="0" algn="l" rtl="0">
              <a:lnSpc>
                <a:spcPct val="200000"/>
              </a:lnSpc>
              <a:spcBef>
                <a:spcPts val="0"/>
              </a:spcBef>
              <a:spcAft>
                <a:spcPts val="0"/>
              </a:spcAft>
              <a:buSzPts val="1200"/>
              <a:buFont typeface="Times New Roman"/>
              <a:buNone/>
            </a:pPr>
            <a:r>
              <a:rPr lang="en" sz="1200" dirty="0">
                <a:highlight>
                  <a:srgbClr val="FFFFFF"/>
                </a:highlight>
                <a:latin typeface="Times New Roman"/>
                <a:ea typeface="Times New Roman"/>
                <a:cs typeface="Times New Roman"/>
                <a:sym typeface="Times New Roman"/>
              </a:rPr>
              <a:t>	</a:t>
            </a:r>
            <a:r>
              <a:rPr lang="en-US" sz="1200" dirty="0">
                <a:highlight>
                  <a:srgbClr val="FFFFFF"/>
                </a:highlight>
                <a:latin typeface="Times New Roman"/>
                <a:ea typeface="Times New Roman"/>
                <a:cs typeface="Times New Roman"/>
                <a:sym typeface="Times New Roman"/>
              </a:rPr>
              <a:t>Here are some examples of the code that we compiled from the data set from Haven Life Insurance and ran in SAS to analyze the datasets that reflect the primary factors when considering viability of a potential life insurance customer and for client retention(</a:t>
            </a:r>
            <a:r>
              <a:rPr lang="en-US" sz="1200" dirty="0">
                <a:latin typeface="Times New Roman"/>
                <a:ea typeface="Times New Roman"/>
                <a:cs typeface="Times New Roman"/>
                <a:sym typeface="Times New Roman"/>
              </a:rPr>
              <a:t>https://tinyurl.com/MIS480-Module5-Github)</a:t>
            </a:r>
            <a:r>
              <a:rPr lang="en-US" sz="1200" dirty="0">
                <a:highlight>
                  <a:srgbClr val="FFFFFF"/>
                </a:highlight>
                <a:latin typeface="Times New Roman"/>
                <a:ea typeface="Times New Roman"/>
                <a:cs typeface="Times New Roman"/>
                <a:sym typeface="Times New Roman"/>
              </a:rPr>
              <a:t>.  There are ANOVA statistical analysis that was done by Kurtis initially and run by the rest of the group to show the likelihood of a potential risk on ROI if the potential or current client are hypertensive, obese, have familial genetic factors which would preclude them from stroke, heart attack, etc.</a:t>
            </a:r>
            <a:r>
              <a:rPr lang="en-US" sz="1100" b="0" i="0" u="none" strike="noStrike" cap="none" dirty="0">
                <a:solidFill>
                  <a:srgbClr val="000000"/>
                </a:solidFill>
                <a:effectLst/>
                <a:highlight>
                  <a:srgbClr val="FFFFFF"/>
                </a:highlight>
                <a:latin typeface="Arial"/>
                <a:ea typeface="Arial"/>
                <a:cs typeface="Arial"/>
                <a:sym typeface="Arial"/>
              </a:rPr>
              <a:t>(CDC, 2018)</a:t>
            </a:r>
            <a:r>
              <a:rPr lang="en-US" sz="1200" dirty="0">
                <a:highlight>
                  <a:srgbClr val="FFFFFF"/>
                </a:highlight>
                <a:latin typeface="Times New Roman"/>
                <a:ea typeface="Times New Roman"/>
                <a:cs typeface="Times New Roman"/>
                <a:sym typeface="Times New Roman"/>
              </a:rPr>
              <a:t>.  I added some of my own code in GitHub in Python to tighten up the data and make it run more efficiently as well as for specific categorical instances that I have represented here in Histogram, Scatterplot and moving time series that correspond the our findings.  </a:t>
            </a:r>
            <a:endParaRPr sz="1200" dirty="0">
              <a:highlight>
                <a:srgbClr val="FFFFFF"/>
              </a:highlight>
              <a:latin typeface="Times New Roman"/>
              <a:ea typeface="Times New Roman"/>
              <a:cs typeface="Times New Roman"/>
              <a:sym typeface="Times New Roman"/>
            </a:endParaRPr>
          </a:p>
          <a:p>
            <a:pPr marL="457200" lvl="0" indent="0" algn="l" rtl="0">
              <a:lnSpc>
                <a:spcPct val="200000"/>
              </a:lnSpc>
              <a:spcBef>
                <a:spcPts val="0"/>
              </a:spcBef>
              <a:spcAft>
                <a:spcPts val="0"/>
              </a:spcAft>
              <a:buNone/>
            </a:pPr>
            <a:r>
              <a:rPr lang="en" sz="1400" b="1" dirty="0">
                <a:solidFill>
                  <a:srgbClr val="4A86E8"/>
                </a:solidFill>
                <a:highlight>
                  <a:schemeClr val="lt1"/>
                </a:highlight>
                <a:latin typeface="Times New Roman"/>
                <a:ea typeface="Times New Roman"/>
                <a:cs typeface="Times New Roman"/>
                <a:sym typeface="Times New Roman"/>
              </a:rPr>
              <a:t>ERICA</a:t>
            </a:r>
            <a:endParaRPr sz="1400" b="1" dirty="0">
              <a:solidFill>
                <a:srgbClr val="4A86E8"/>
              </a:solidFill>
              <a:highlight>
                <a:schemeClr val="lt1"/>
              </a:highlight>
              <a:latin typeface="Times New Roman"/>
              <a:ea typeface="Times New Roman"/>
              <a:cs typeface="Times New Roman"/>
              <a:sym typeface="Times New Roman"/>
            </a:endParaRPr>
          </a:p>
          <a:p>
            <a:pPr marL="457200" lvl="0" indent="0" algn="l" rtl="0">
              <a:lnSpc>
                <a:spcPct val="200000"/>
              </a:lnSpc>
              <a:spcBef>
                <a:spcPts val="0"/>
              </a:spcBef>
              <a:spcAft>
                <a:spcPts val="0"/>
              </a:spcAft>
              <a:buNone/>
            </a:pPr>
            <a:endParaRPr sz="1200" dirty="0">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5fa4167fc4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5fa4167fc4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200000"/>
              </a:lnSpc>
              <a:spcBef>
                <a:spcPts val="0"/>
              </a:spcBef>
              <a:spcAft>
                <a:spcPts val="0"/>
              </a:spcAft>
              <a:buNone/>
            </a:pPr>
            <a:r>
              <a:rPr lang="en" sz="1400" b="1" dirty="0">
                <a:solidFill>
                  <a:srgbClr val="4A86E8"/>
                </a:solidFill>
                <a:highlight>
                  <a:schemeClr val="lt1"/>
                </a:highlight>
                <a:latin typeface="Times New Roman"/>
                <a:ea typeface="Times New Roman"/>
                <a:cs typeface="Times New Roman"/>
                <a:sym typeface="Times New Roman"/>
              </a:rPr>
              <a:t>	</a:t>
            </a:r>
            <a:r>
              <a:rPr lang="en-US" sz="1200" b="0" dirty="0">
                <a:solidFill>
                  <a:srgbClr val="4A86E8"/>
                </a:solidFill>
                <a:highlight>
                  <a:schemeClr val="lt1"/>
                </a:highlight>
                <a:latin typeface="Times New Roman"/>
                <a:ea typeface="Times New Roman"/>
                <a:cs typeface="Times New Roman"/>
                <a:sym typeface="Times New Roman"/>
              </a:rPr>
              <a:t>Business analysis and implementation of the corresponding BI tools all relate to informed decision making processes in the form of determining which path will be the least TCO (Total Cost of Ownership) vs. ROI (Return on Investment(</a:t>
            </a:r>
            <a:r>
              <a:rPr lang="en-US" sz="1100" b="0" i="0" u="none" strike="noStrike" cap="none" dirty="0">
                <a:solidFill>
                  <a:srgbClr val="000000"/>
                </a:solidFill>
                <a:effectLst/>
                <a:highlight>
                  <a:schemeClr val="lt1"/>
                </a:highlight>
                <a:latin typeface="Arial"/>
                <a:ea typeface="Arial"/>
                <a:cs typeface="Arial"/>
                <a:sym typeface="Arial"/>
              </a:rPr>
              <a:t>Richards, G., Yeoh, W., Chong, A. Y. L., &amp; Popovič, A. , 2019). </a:t>
            </a:r>
            <a:r>
              <a:rPr lang="en-US" sz="1200" b="0" dirty="0">
                <a:solidFill>
                  <a:srgbClr val="4A86E8"/>
                </a:solidFill>
                <a:highlight>
                  <a:schemeClr val="lt1"/>
                </a:highlight>
                <a:latin typeface="Times New Roman"/>
                <a:ea typeface="Times New Roman"/>
                <a:cs typeface="Times New Roman"/>
                <a:sym typeface="Times New Roman"/>
              </a:rPr>
              <a:t>). Business Analysis incorporates not just the overall data analysis but the combination of this with the BI implementation will create a more agile and informed decision making process by creating a working framework to gain business insights</a:t>
            </a:r>
            <a:r>
              <a:rPr lang="en-US" sz="1100" b="0" i="0" u="none" strike="noStrike" cap="none" dirty="0">
                <a:solidFill>
                  <a:srgbClr val="000000"/>
                </a:solidFill>
                <a:effectLst/>
                <a:highlight>
                  <a:schemeClr val="lt1"/>
                </a:highlight>
                <a:latin typeface="Arial"/>
                <a:ea typeface="Arial"/>
                <a:cs typeface="Arial"/>
                <a:sym typeface="Arial"/>
              </a:rPr>
              <a:t>(Deloitte, 2018)</a:t>
            </a:r>
            <a:r>
              <a:rPr lang="en-US" sz="1200" b="0" dirty="0">
                <a:solidFill>
                  <a:srgbClr val="4A86E8"/>
                </a:solidFill>
                <a:highlight>
                  <a:schemeClr val="lt1"/>
                </a:highlight>
                <a:latin typeface="Times New Roman"/>
                <a:ea typeface="Times New Roman"/>
                <a:cs typeface="Times New Roman"/>
                <a:sym typeface="Times New Roman"/>
              </a:rPr>
              <a:t>.  Infographics are from Deloitte and I created the second one for the different modalities that are currently considered by Haven Life Insurance for determining client suitability.</a:t>
            </a:r>
            <a:endParaRPr lang="en" sz="1400" b="1" dirty="0">
              <a:solidFill>
                <a:srgbClr val="4A86E8"/>
              </a:solidFill>
              <a:highlight>
                <a:schemeClr val="lt1"/>
              </a:highlight>
              <a:latin typeface="Times New Roman"/>
              <a:ea typeface="Times New Roman"/>
              <a:cs typeface="Times New Roman"/>
              <a:sym typeface="Times New Roman"/>
            </a:endParaRPr>
          </a:p>
          <a:p>
            <a:pPr marL="457200" lvl="0" indent="0" algn="l" rtl="0">
              <a:lnSpc>
                <a:spcPct val="200000"/>
              </a:lnSpc>
              <a:spcBef>
                <a:spcPts val="0"/>
              </a:spcBef>
              <a:spcAft>
                <a:spcPts val="0"/>
              </a:spcAft>
              <a:buNone/>
            </a:pPr>
            <a:endParaRPr lang="en" sz="1400" b="1" dirty="0">
              <a:solidFill>
                <a:srgbClr val="4A86E8"/>
              </a:solidFill>
              <a:highlight>
                <a:schemeClr val="lt1"/>
              </a:highlight>
              <a:latin typeface="Times New Roman"/>
              <a:ea typeface="Times New Roman"/>
              <a:cs typeface="Times New Roman"/>
              <a:sym typeface="Times New Roman"/>
            </a:endParaRPr>
          </a:p>
          <a:p>
            <a:pPr marL="457200" lvl="0" indent="0" algn="l" rtl="0">
              <a:lnSpc>
                <a:spcPct val="200000"/>
              </a:lnSpc>
              <a:spcBef>
                <a:spcPts val="0"/>
              </a:spcBef>
              <a:spcAft>
                <a:spcPts val="0"/>
              </a:spcAft>
              <a:buNone/>
            </a:pPr>
            <a:endParaRPr lang="en" sz="1400" b="1" dirty="0">
              <a:solidFill>
                <a:srgbClr val="4A86E8"/>
              </a:solidFill>
              <a:highlight>
                <a:schemeClr val="lt1"/>
              </a:highlight>
              <a:latin typeface="Times New Roman"/>
              <a:ea typeface="Times New Roman"/>
              <a:cs typeface="Times New Roman"/>
              <a:sym typeface="Times New Roman"/>
            </a:endParaRPr>
          </a:p>
          <a:p>
            <a:pPr marL="457200" lvl="0" indent="0" algn="l" rtl="0">
              <a:lnSpc>
                <a:spcPct val="200000"/>
              </a:lnSpc>
              <a:spcBef>
                <a:spcPts val="0"/>
              </a:spcBef>
              <a:spcAft>
                <a:spcPts val="0"/>
              </a:spcAft>
              <a:buNone/>
            </a:pPr>
            <a:r>
              <a:rPr lang="en" sz="1400" b="1" dirty="0">
                <a:solidFill>
                  <a:srgbClr val="4A86E8"/>
                </a:solidFill>
                <a:highlight>
                  <a:schemeClr val="lt1"/>
                </a:highlight>
                <a:latin typeface="Times New Roman"/>
                <a:ea typeface="Times New Roman"/>
                <a:cs typeface="Times New Roman"/>
                <a:sym typeface="Times New Roman"/>
              </a:rPr>
              <a:t>ERICA</a:t>
            </a:r>
            <a:endParaRPr sz="1400" b="1" dirty="0">
              <a:solidFill>
                <a:srgbClr val="4A86E8"/>
              </a:solidFill>
              <a:highlight>
                <a:schemeClr val="lt1"/>
              </a:highlight>
              <a:latin typeface="Times New Roman"/>
              <a:ea typeface="Times New Roman"/>
              <a:cs typeface="Times New Roman"/>
              <a:sym typeface="Times New Roman"/>
            </a:endParaRPr>
          </a:p>
          <a:p>
            <a:pPr marL="457200" lvl="0" indent="0" algn="l" rtl="0">
              <a:lnSpc>
                <a:spcPct val="200000"/>
              </a:lnSpc>
              <a:spcBef>
                <a:spcPts val="0"/>
              </a:spcBef>
              <a:spcAft>
                <a:spcPts val="0"/>
              </a:spcAft>
              <a:buNone/>
            </a:pPr>
            <a:endParaRPr sz="1200" dirty="0">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fa4167fc4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fa4167fc4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09600" lvl="1" indent="0" algn="l" rtl="0">
              <a:lnSpc>
                <a:spcPct val="200000"/>
              </a:lnSpc>
              <a:spcBef>
                <a:spcPts val="0"/>
              </a:spcBef>
              <a:spcAft>
                <a:spcPts val="0"/>
              </a:spcAft>
              <a:buSzPts val="1200"/>
              <a:buFont typeface="Times New Roman"/>
              <a:buNone/>
            </a:pPr>
            <a:r>
              <a:rPr lang="en" sz="1200" b="0" dirty="0">
                <a:solidFill>
                  <a:srgbClr val="4A86E8"/>
                </a:solidFill>
                <a:highlight>
                  <a:srgbClr val="FFFFFF"/>
                </a:highlight>
                <a:latin typeface="Times New Roman"/>
                <a:ea typeface="Times New Roman"/>
                <a:cs typeface="Times New Roman"/>
                <a:sym typeface="Times New Roman"/>
              </a:rPr>
              <a:t>	Dashboards and s</a:t>
            </a:r>
            <a:r>
              <a:rPr lang="en-US" sz="1200" b="0" dirty="0">
                <a:solidFill>
                  <a:srgbClr val="4A86E8"/>
                </a:solidFill>
                <a:highlight>
                  <a:srgbClr val="FFFFFF"/>
                </a:highlight>
                <a:latin typeface="Times New Roman"/>
                <a:ea typeface="Times New Roman"/>
                <a:cs typeface="Times New Roman"/>
                <a:sym typeface="Times New Roman"/>
              </a:rPr>
              <a:t>scorecards were an integral part of this project when dissecting and analyzing the bivariate statistical data in the ETL(Pentaho process)</a:t>
            </a:r>
            <a:r>
              <a:rPr lang="en-US" sz="1100" b="0" i="0" u="sng" strike="noStrike" cap="none" dirty="0">
                <a:solidFill>
                  <a:srgbClr val="000000"/>
                </a:solidFill>
                <a:effectLst/>
                <a:highlight>
                  <a:srgbClr val="FFFFFF"/>
                </a:highlight>
                <a:latin typeface="Arial"/>
                <a:ea typeface="Arial"/>
                <a:cs typeface="Arial"/>
                <a:sym typeface="Arial"/>
                <a:hlinkClick r:id="rId3"/>
              </a:rPr>
              <a:t> (https://tinyurl.com/MIS480-Module5-Github</a:t>
            </a:r>
            <a:r>
              <a:rPr lang="en-US" sz="1100" b="0" i="0" u="sng" strike="noStrike" cap="none" dirty="0">
                <a:solidFill>
                  <a:srgbClr val="000000"/>
                </a:solidFill>
                <a:effectLst/>
                <a:highlight>
                  <a:srgbClr val="FFFFFF"/>
                </a:highlight>
                <a:latin typeface="Arial"/>
                <a:ea typeface="Arial"/>
                <a:cs typeface="Arial"/>
                <a:sym typeface="Arial"/>
              </a:rPr>
              <a:t>)</a:t>
            </a:r>
            <a:r>
              <a:rPr lang="en-US" sz="1200" b="0" dirty="0">
                <a:solidFill>
                  <a:srgbClr val="4A86E8"/>
                </a:solidFill>
                <a:highlight>
                  <a:srgbClr val="FFFFFF"/>
                </a:highlight>
                <a:latin typeface="Times New Roman"/>
                <a:ea typeface="Times New Roman"/>
                <a:cs typeface="Times New Roman"/>
                <a:sym typeface="Times New Roman"/>
              </a:rPr>
              <a:t> as well as during the SAS portion here we can see the various snapshots of the hospital performance for a sample set of hospitals that are part of Haven Life Insurance network and their current metrics for different illnesses and mortality rates; these sub categories are from the East Coast sample set of data for a 3yr period from 2015 to 2018(</a:t>
            </a:r>
            <a:r>
              <a:rPr lang="en-US" sz="1100" b="0" i="0" u="none" strike="noStrike" cap="none" dirty="0">
                <a:solidFill>
                  <a:srgbClr val="000000"/>
                </a:solidFill>
                <a:effectLst/>
                <a:highlight>
                  <a:srgbClr val="FFFFFF"/>
                </a:highlight>
                <a:latin typeface="Arial"/>
                <a:ea typeface="Arial"/>
                <a:cs typeface="Arial"/>
                <a:sym typeface="Arial"/>
              </a:rPr>
              <a:t>Kim, K. T., Mountain, T., Hanna, S. D., &amp; Kim, N., 2019)</a:t>
            </a:r>
            <a:r>
              <a:rPr lang="en-US" sz="1200" b="0" dirty="0">
                <a:solidFill>
                  <a:srgbClr val="4A86E8"/>
                </a:solidFill>
                <a:highlight>
                  <a:srgbClr val="FFFFFF"/>
                </a:highlight>
                <a:latin typeface="Times New Roman"/>
                <a:ea typeface="Times New Roman"/>
                <a:cs typeface="Times New Roman"/>
                <a:sym typeface="Times New Roman"/>
              </a:rPr>
              <a:t>.  This is from a study done from UC Berkeley (2019)that corresponds to the attrition of Life insurance clients and the corresponding reasons companies like Haven Life use these key points for analysis and create a cohesive decision from the data analytics and implement BI to create a better ROI(</a:t>
            </a:r>
            <a:r>
              <a:rPr lang="en-US" sz="1100" b="0" i="0" u="none" strike="noStrike" cap="none" dirty="0">
                <a:solidFill>
                  <a:srgbClr val="000000"/>
                </a:solidFill>
                <a:effectLst/>
                <a:highlight>
                  <a:srgbClr val="FFFFFF"/>
                </a:highlight>
                <a:latin typeface="Arial"/>
                <a:ea typeface="Arial"/>
                <a:cs typeface="Arial"/>
                <a:sym typeface="Arial"/>
              </a:rPr>
              <a:t>Etaati, L., 2019). </a:t>
            </a:r>
            <a:r>
              <a:rPr lang="en-US" sz="1200" b="0" dirty="0">
                <a:solidFill>
                  <a:srgbClr val="4A86E8"/>
                </a:solidFill>
                <a:highlight>
                  <a:srgbClr val="FFFFFF"/>
                </a:highlight>
                <a:latin typeface="Times New Roman"/>
                <a:ea typeface="Times New Roman"/>
                <a:cs typeface="Times New Roman"/>
                <a:sym typeface="Times New Roman"/>
              </a:rPr>
              <a:t>. </a:t>
            </a:r>
            <a:endParaRPr sz="1200" b="0" dirty="0">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61244c405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61244c405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304800" algn="l" rtl="0">
              <a:lnSpc>
                <a:spcPct val="200000"/>
              </a:lnSpc>
              <a:spcBef>
                <a:spcPts val="0"/>
              </a:spcBef>
              <a:spcAft>
                <a:spcPts val="0"/>
              </a:spcAft>
              <a:buSzPts val="1200"/>
              <a:buFont typeface="Times New Roman"/>
              <a:buAutoNum type="alphaLcPeriod"/>
            </a:pPr>
            <a:r>
              <a:rPr lang="en" sz="1200" dirty="0">
                <a:highlight>
                  <a:srgbClr val="FFFFFF"/>
                </a:highlight>
                <a:latin typeface="Times New Roman"/>
                <a:ea typeface="Times New Roman"/>
                <a:cs typeface="Times New Roman"/>
                <a:sym typeface="Times New Roman"/>
              </a:rPr>
              <a:t>Link to GitHub</a:t>
            </a:r>
            <a:endParaRPr sz="1200" dirty="0">
              <a:highlight>
                <a:srgbClr val="FFFFFF"/>
              </a:highlight>
              <a:latin typeface="Times New Roman"/>
              <a:ea typeface="Times New Roman"/>
              <a:cs typeface="Times New Roman"/>
              <a:sym typeface="Times New Roman"/>
            </a:endParaRPr>
          </a:p>
          <a:p>
            <a:pPr marL="1371600" lvl="2" indent="-304800" algn="l" rtl="0">
              <a:lnSpc>
                <a:spcPct val="200000"/>
              </a:lnSpc>
              <a:spcBef>
                <a:spcPts val="0"/>
              </a:spcBef>
              <a:spcAft>
                <a:spcPts val="0"/>
              </a:spcAft>
              <a:buSzPts val="1200"/>
              <a:buFont typeface="Times New Roman"/>
              <a:buAutoNum type="romanLcPeriod"/>
            </a:pPr>
            <a:r>
              <a:rPr lang="en" sz="1200" dirty="0">
                <a:highlight>
                  <a:srgbClr val="FFFFFF"/>
                </a:highlight>
                <a:latin typeface="Times New Roman"/>
                <a:ea typeface="Times New Roman"/>
                <a:cs typeface="Times New Roman"/>
                <a:sym typeface="Times New Roman"/>
              </a:rPr>
              <a:t>Uploaded code, screenshots of data analysis</a:t>
            </a:r>
            <a:endParaRPr sz="1200" dirty="0">
              <a:highlight>
                <a:srgbClr val="FFFFFF"/>
              </a:highlight>
              <a:latin typeface="Times New Roman"/>
              <a:ea typeface="Times New Roman"/>
              <a:cs typeface="Times New Roman"/>
              <a:sym typeface="Times New Roman"/>
            </a:endParaRPr>
          </a:p>
          <a:p>
            <a:pPr marL="457200" lvl="0" indent="0" algn="l" rtl="0">
              <a:lnSpc>
                <a:spcPct val="200000"/>
              </a:lnSpc>
              <a:spcBef>
                <a:spcPts val="0"/>
              </a:spcBef>
              <a:spcAft>
                <a:spcPts val="0"/>
              </a:spcAft>
              <a:buNone/>
            </a:pPr>
            <a:r>
              <a:rPr lang="en" sz="1400" b="1" dirty="0">
                <a:solidFill>
                  <a:srgbClr val="4A86E8"/>
                </a:solidFill>
                <a:highlight>
                  <a:schemeClr val="lt1"/>
                </a:highlight>
                <a:latin typeface="Times New Roman"/>
                <a:ea typeface="Times New Roman"/>
                <a:cs typeface="Times New Roman"/>
                <a:sym typeface="Times New Roman"/>
              </a:rPr>
              <a:t>ERICA</a:t>
            </a:r>
            <a:endParaRPr sz="1400" b="1" dirty="0">
              <a:solidFill>
                <a:srgbClr val="4A86E8"/>
              </a:solidFill>
              <a:highlight>
                <a:schemeClr val="lt1"/>
              </a:highlight>
              <a:latin typeface="Times New Roman"/>
              <a:ea typeface="Times New Roman"/>
              <a:cs typeface="Times New Roman"/>
              <a:sym typeface="Times New Roman"/>
            </a:endParaRPr>
          </a:p>
          <a:p>
            <a:pPr marL="457200" lvl="0" indent="0" algn="l" rtl="0">
              <a:lnSpc>
                <a:spcPct val="200000"/>
              </a:lnSpc>
              <a:spcBef>
                <a:spcPts val="0"/>
              </a:spcBef>
              <a:spcAft>
                <a:spcPts val="0"/>
              </a:spcAft>
              <a:buNone/>
            </a:pPr>
            <a:endParaRPr sz="1200" dirty="0">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5fa4167fc4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5fa4167fc4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304800" algn="l" rtl="0">
              <a:lnSpc>
                <a:spcPct val="200000"/>
              </a:lnSpc>
              <a:spcBef>
                <a:spcPts val="0"/>
              </a:spcBef>
              <a:spcAft>
                <a:spcPts val="0"/>
              </a:spcAft>
              <a:buSzPts val="1200"/>
              <a:buFont typeface="Times New Roman"/>
              <a:buAutoNum type="alphaLcPeriod"/>
            </a:pPr>
            <a:r>
              <a:rPr lang="en" sz="1200">
                <a:highlight>
                  <a:srgbClr val="FFFFFF"/>
                </a:highlight>
                <a:latin typeface="Times New Roman"/>
                <a:ea typeface="Times New Roman"/>
                <a:cs typeface="Times New Roman"/>
                <a:sym typeface="Times New Roman"/>
              </a:rPr>
              <a:t>Link to GitHub</a:t>
            </a:r>
            <a:endParaRPr sz="1200" dirty="0">
              <a:highlight>
                <a:srgbClr val="FFFFFF"/>
              </a:highlight>
              <a:latin typeface="Times New Roman"/>
              <a:ea typeface="Times New Roman"/>
              <a:cs typeface="Times New Roman"/>
              <a:sym typeface="Times New Roman"/>
            </a:endParaRPr>
          </a:p>
          <a:p>
            <a:pPr marL="1371600" lvl="2" indent="-304800" algn="l" rtl="0">
              <a:lnSpc>
                <a:spcPct val="200000"/>
              </a:lnSpc>
              <a:spcBef>
                <a:spcPts val="0"/>
              </a:spcBef>
              <a:spcAft>
                <a:spcPts val="0"/>
              </a:spcAft>
              <a:buSzPts val="1200"/>
              <a:buFont typeface="Times New Roman"/>
              <a:buAutoNum type="romanLcPeriod"/>
            </a:pPr>
            <a:r>
              <a:rPr lang="en" sz="1200">
                <a:highlight>
                  <a:srgbClr val="FFFFFF"/>
                </a:highlight>
                <a:latin typeface="Times New Roman"/>
                <a:ea typeface="Times New Roman"/>
                <a:cs typeface="Times New Roman"/>
                <a:sym typeface="Times New Roman"/>
              </a:rPr>
              <a:t>Uploaded code, screenshots of data analysis</a:t>
            </a:r>
            <a:endParaRPr sz="1200" dirty="0">
              <a:highlight>
                <a:srgbClr val="FFFFFF"/>
              </a:highlight>
              <a:latin typeface="Times New Roman"/>
              <a:ea typeface="Times New Roman"/>
              <a:cs typeface="Times New Roman"/>
              <a:sym typeface="Times New Roman"/>
            </a:endParaRPr>
          </a:p>
          <a:p>
            <a:pPr marL="914400" lvl="1" indent="-304800" algn="l" rtl="0">
              <a:lnSpc>
                <a:spcPct val="200000"/>
              </a:lnSpc>
              <a:spcBef>
                <a:spcPts val="0"/>
              </a:spcBef>
              <a:spcAft>
                <a:spcPts val="0"/>
              </a:spcAft>
              <a:buSzPts val="1200"/>
              <a:buFont typeface="Times New Roman"/>
              <a:buAutoNum type="alphaLcPeriod"/>
            </a:pPr>
            <a:endParaRPr sz="1200" dirty="0">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fa4167fc4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fa4167fc4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dirty="0">
                <a:highlight>
                  <a:srgbClr val="FFFFFF"/>
                </a:highlight>
                <a:latin typeface="Times New Roman"/>
                <a:ea typeface="Times New Roman"/>
                <a:cs typeface="Times New Roman"/>
                <a:sym typeface="Times New Roman"/>
              </a:rPr>
              <a:t>New Haven is a term life insurance company based out of Massachusetts.  The organization is seeking advice on how to create new term life insurance plans based on what current industry data can tell them.  </a:t>
            </a:r>
            <a:r>
              <a:rPr lang="en" sz="1200" dirty="0">
                <a:latin typeface="Times New Roman"/>
                <a:ea typeface="Times New Roman"/>
                <a:cs typeface="Times New Roman"/>
                <a:sym typeface="Times New Roman"/>
              </a:rPr>
              <a:t>We have chosen to consult with Haven Life to propose that the company utilize Business Intelligence (BI) tools to ensure continuous access and analysis for client health data.  This will optimize their client acceptance criteria while making data informed business decisions regarding term life insurance plans.  We’ll take this opportunity to share the BI tools that we’ll use and how we can use those to implement better processes for their company.</a:t>
            </a:r>
            <a:endParaRPr sz="1200" dirty="0">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200" dirty="0">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200" b="1" dirty="0">
                <a:highlight>
                  <a:srgbClr val="FFFFFF"/>
                </a:highlight>
                <a:latin typeface="Times New Roman"/>
                <a:ea typeface="Times New Roman"/>
                <a:cs typeface="Times New Roman"/>
                <a:sym typeface="Times New Roman"/>
              </a:rPr>
              <a:t>Business Justification</a:t>
            </a:r>
            <a:endParaRPr sz="1200" b="1" dirty="0">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200" dirty="0">
                <a:highlight>
                  <a:srgbClr val="FFFFFF"/>
                </a:highlight>
                <a:latin typeface="Times New Roman"/>
                <a:ea typeface="Times New Roman"/>
                <a:cs typeface="Times New Roman"/>
                <a:sym typeface="Times New Roman"/>
              </a:rPr>
              <a:t>New Haven will benefit from business intelligence analysis to create improved life</a:t>
            </a:r>
            <a:endParaRPr sz="1200" dirty="0">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200" dirty="0">
                <a:highlight>
                  <a:srgbClr val="FFFFFF"/>
                </a:highlight>
                <a:latin typeface="Times New Roman"/>
                <a:ea typeface="Times New Roman"/>
                <a:cs typeface="Times New Roman"/>
                <a:sym typeface="Times New Roman"/>
              </a:rPr>
              <a:t>insurance policy models based upon the Risk-Adjusted Inpatient Mortality Rates and</a:t>
            </a:r>
            <a:endParaRPr sz="1200" dirty="0">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200" dirty="0">
                <a:highlight>
                  <a:srgbClr val="FFFFFF"/>
                </a:highlight>
                <a:latin typeface="Times New Roman"/>
                <a:ea typeface="Times New Roman"/>
                <a:cs typeface="Times New Roman"/>
                <a:sym typeface="Times New Roman"/>
              </a:rPr>
              <a:t>Hospital Ratings for California Hospitals 2012 data (Yang, 2016, May 2).  The purpose of this data analysis is to determine if the risks associated with mortality rates were suitable for predicting which clients would be high risk for premature death.  Additionally, using BI tools will allow Haven Life to successfully mitigate risk from analyzing this data to ensure insurance fraud isn’t occurring.  As a result, new risk assessment models can be developed to categorize clients and improve business processes.</a:t>
            </a:r>
            <a:endParaRPr sz="1200" dirty="0">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200" dirty="0">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200" dirty="0">
                <a:latin typeface="Times New Roman"/>
                <a:ea typeface="Times New Roman"/>
                <a:cs typeface="Times New Roman"/>
                <a:sym typeface="Times New Roman"/>
              </a:rPr>
              <a:t>Reference</a:t>
            </a:r>
            <a:endParaRPr sz="1200" dirty="0">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200" dirty="0">
                <a:latin typeface="Times New Roman"/>
                <a:ea typeface="Times New Roman"/>
                <a:cs typeface="Times New Roman"/>
                <a:sym typeface="Times New Roman"/>
              </a:rPr>
              <a:t>Yang, Y. (2016, May 2). Risk-Adjusted Inpatient Mortality Rates and Hospital Ratings for California Hospitals, 2012. Retrieved from https://healthdata.gov/dataset/risk-adjusted-inpatient-mortality-rates-and-hospital-ratings-california-hospitals-2012</a:t>
            </a:r>
            <a:endParaRPr sz="1200" dirty="0">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200" dirty="0">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200" dirty="0">
                <a:highlight>
                  <a:srgbClr val="FFFFFF"/>
                </a:highlight>
                <a:latin typeface="Times New Roman"/>
                <a:ea typeface="Times New Roman"/>
                <a:cs typeface="Times New Roman"/>
                <a:sym typeface="Times New Roman"/>
              </a:rPr>
              <a:t>Brittany</a:t>
            </a:r>
            <a:endParaRPr sz="1200" dirty="0">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5fa4167fc4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5fa4167fc4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latin typeface="Times New Roman"/>
                <a:ea typeface="Times New Roman"/>
                <a:cs typeface="Times New Roman"/>
                <a:sym typeface="Times New Roman"/>
              </a:rPr>
              <a:t>Assessment of Current Capabilities</a:t>
            </a:r>
            <a:endParaRPr sz="1200" b="1" dirty="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Currently, Haven Life is only assessing five factors when considering new clientele: sex, date of birth, nicotine use, three categories of health, and residence location; and they are not utilizing any business intelligence tools.  These categories limit the information and predictions that can be potentially pulled from a more thorough analysis from a bigger data set.  A more in-depth review of the data can certainly provide Haven Life with a more tailored business intelligence experience and also help them make more informed business decisions.</a:t>
            </a:r>
            <a:endParaRPr sz="1200" dirty="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 </a:t>
            </a:r>
            <a:endParaRPr sz="1200" dirty="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200" b="1">
                <a:latin typeface="Times New Roman"/>
                <a:ea typeface="Times New Roman"/>
                <a:cs typeface="Times New Roman"/>
                <a:sym typeface="Times New Roman"/>
              </a:rPr>
              <a:t>Develop Baseline Measures</a:t>
            </a:r>
            <a:endParaRPr sz="1200" b="1" dirty="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A typical baseline measure would start before an intervention was taken; therefore, the initial baseline measures will come from the analysis of sex, date of birth, nicotine use, three categories of health, and residence location.  These are the five factors that Haven Life was using before hiring this team to consult with them, therefore, this is the initial data that we’ll want to start with.  </a:t>
            </a:r>
            <a:endParaRPr sz="1200" dirty="0">
              <a:latin typeface="Times New Roman"/>
              <a:ea typeface="Times New Roman"/>
              <a:cs typeface="Times New Roman"/>
              <a:sym typeface="Times New Roman"/>
            </a:endParaRPr>
          </a:p>
          <a:p>
            <a:pPr marL="0" lvl="0" indent="0" algn="l" rtl="0">
              <a:lnSpc>
                <a:spcPct val="200000"/>
              </a:lnSpc>
              <a:spcBef>
                <a:spcPts val="0"/>
              </a:spcBef>
              <a:spcAft>
                <a:spcPts val="0"/>
              </a:spcAft>
              <a:buNone/>
            </a:pPr>
            <a:endParaRPr sz="1200" dirty="0">
              <a:highlight>
                <a:srgbClr val="FFFFFF"/>
              </a:highlight>
              <a:latin typeface="Times New Roman"/>
              <a:ea typeface="Times New Roman"/>
              <a:cs typeface="Times New Roman"/>
              <a:sym typeface="Times New Roman"/>
            </a:endParaRPr>
          </a:p>
          <a:p>
            <a:pPr marL="0" marR="0" lvl="0" indent="0" algn="l" rtl="0">
              <a:lnSpc>
                <a:spcPct val="200000"/>
              </a:lnSpc>
              <a:spcBef>
                <a:spcPts val="0"/>
              </a:spcBef>
              <a:spcAft>
                <a:spcPts val="0"/>
              </a:spcAft>
              <a:buNone/>
            </a:pPr>
            <a:r>
              <a:rPr lang="en" sz="1200">
                <a:highlight>
                  <a:srgbClr val="FFFFFF"/>
                </a:highlight>
                <a:latin typeface="Times New Roman"/>
                <a:ea typeface="Times New Roman"/>
                <a:cs typeface="Times New Roman"/>
                <a:sym typeface="Times New Roman"/>
              </a:rPr>
              <a:t>Brittany</a:t>
            </a:r>
            <a:endParaRPr sz="1200" dirty="0">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5fa4167fc4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5fa4167fc4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1200">
                <a:highlight>
                  <a:srgbClr val="FFFFFF"/>
                </a:highlight>
                <a:latin typeface="Times New Roman"/>
                <a:ea typeface="Times New Roman"/>
                <a:cs typeface="Times New Roman"/>
                <a:sym typeface="Times New Roman"/>
              </a:rPr>
              <a:t>Establish baseline measurements</a:t>
            </a:r>
            <a:endParaRPr sz="1200" dirty="0">
              <a:highlight>
                <a:srgbClr val="FFFFFF"/>
              </a:highlight>
              <a:latin typeface="Times New Roman"/>
              <a:ea typeface="Times New Roman"/>
              <a:cs typeface="Times New Roman"/>
              <a:sym typeface="Times New Roman"/>
            </a:endParaRPr>
          </a:p>
          <a:p>
            <a:pPr marL="0" lvl="0" indent="0" algn="l" rtl="0">
              <a:lnSpc>
                <a:spcPct val="200000"/>
              </a:lnSpc>
              <a:spcBef>
                <a:spcPts val="0"/>
              </a:spcBef>
              <a:spcAft>
                <a:spcPts val="0"/>
              </a:spcAft>
              <a:buNone/>
            </a:pPr>
            <a:endParaRPr sz="1200" dirty="0">
              <a:highlight>
                <a:srgbClr val="FFFFFF"/>
              </a:highlight>
              <a:latin typeface="Times New Roman"/>
              <a:ea typeface="Times New Roman"/>
              <a:cs typeface="Times New Roman"/>
              <a:sym typeface="Times New Roman"/>
            </a:endParaRPr>
          </a:p>
          <a:p>
            <a:pPr marL="0" lvl="0" indent="0" algn="l" rtl="0">
              <a:lnSpc>
                <a:spcPct val="200000"/>
              </a:lnSpc>
              <a:spcBef>
                <a:spcPts val="0"/>
              </a:spcBef>
              <a:spcAft>
                <a:spcPts val="0"/>
              </a:spcAft>
              <a:buNone/>
            </a:pPr>
            <a:r>
              <a:rPr lang="en" sz="1200">
                <a:highlight>
                  <a:srgbClr val="FFFFFF"/>
                </a:highlight>
                <a:latin typeface="Times New Roman"/>
                <a:ea typeface="Times New Roman"/>
                <a:cs typeface="Times New Roman"/>
                <a:sym typeface="Times New Roman"/>
              </a:rPr>
              <a:t>Specify performance targets</a:t>
            </a:r>
            <a:endParaRPr sz="1200" dirty="0">
              <a:highlight>
                <a:srgbClr val="FFFFFF"/>
              </a:highlight>
              <a:latin typeface="Times New Roman"/>
              <a:ea typeface="Times New Roman"/>
              <a:cs typeface="Times New Roman"/>
              <a:sym typeface="Times New Roman"/>
            </a:endParaRPr>
          </a:p>
          <a:p>
            <a:pPr marL="0" lvl="0" indent="0" algn="l" rtl="0">
              <a:lnSpc>
                <a:spcPct val="200000"/>
              </a:lnSpc>
              <a:spcBef>
                <a:spcPts val="0"/>
              </a:spcBef>
              <a:spcAft>
                <a:spcPts val="0"/>
              </a:spcAft>
              <a:buNone/>
            </a:pPr>
            <a:endParaRPr sz="1200" dirty="0">
              <a:highlight>
                <a:srgbClr val="FFFFFF"/>
              </a:highlight>
              <a:latin typeface="Times New Roman"/>
              <a:ea typeface="Times New Roman"/>
              <a:cs typeface="Times New Roman"/>
              <a:sym typeface="Times New Roman"/>
            </a:endParaRPr>
          </a:p>
          <a:p>
            <a:pPr marL="0" lvl="0" indent="0" algn="l" rtl="0">
              <a:lnSpc>
                <a:spcPct val="200000"/>
              </a:lnSpc>
              <a:spcBef>
                <a:spcPts val="0"/>
              </a:spcBef>
              <a:spcAft>
                <a:spcPts val="0"/>
              </a:spcAft>
              <a:buNone/>
            </a:pPr>
            <a:endParaRPr sz="1200" dirty="0">
              <a:highlight>
                <a:srgbClr val="FFFFFF"/>
              </a:highlight>
              <a:latin typeface="Times New Roman"/>
              <a:ea typeface="Times New Roman"/>
              <a:cs typeface="Times New Roman"/>
              <a:sym typeface="Times New Roman"/>
            </a:endParaRPr>
          </a:p>
          <a:p>
            <a:pPr marL="0" lvl="0" indent="0" algn="l" rtl="0">
              <a:lnSpc>
                <a:spcPct val="200000"/>
              </a:lnSpc>
              <a:spcBef>
                <a:spcPts val="0"/>
              </a:spcBef>
              <a:spcAft>
                <a:spcPts val="0"/>
              </a:spcAft>
              <a:buNone/>
            </a:pPr>
            <a:r>
              <a:rPr lang="en" sz="1200">
                <a:latin typeface="Times New Roman"/>
                <a:ea typeface="Times New Roman"/>
                <a:cs typeface="Times New Roman"/>
                <a:sym typeface="Times New Roman"/>
              </a:rPr>
              <a:t>Brittany</a:t>
            </a:r>
            <a:endParaRPr sz="1200" dirty="0">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5fa4167fc4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5fa4167fc4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sz="1200" dirty="0">
                <a:latin typeface="Times New Roman"/>
                <a:ea typeface="Times New Roman"/>
                <a:cs typeface="Times New Roman"/>
                <a:sym typeface="Times New Roman"/>
              </a:rPr>
              <a:t>Thanks Brittany, we found gaps in the data provided by Haven Life, being that there were only being 3 years of data provided for analysis. This can skew the interpretation of the data and ultimately lead to inaccurate decision making. There will need to be a thorough training period once the BI is adopted to ensure that all users are able to utilize the tools.</a:t>
            </a:r>
            <a:endParaRPr sz="1200" dirty="0">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sz="1200" b="1" dirty="0">
                <a:latin typeface="Times New Roman"/>
                <a:ea typeface="Times New Roman"/>
                <a:cs typeface="Times New Roman"/>
                <a:sym typeface="Times New Roman"/>
              </a:rPr>
              <a:t>Feasibility</a:t>
            </a:r>
            <a:endParaRPr sz="1200" b="1" dirty="0">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sz="1200" b="1" dirty="0">
                <a:latin typeface="Times New Roman"/>
                <a:ea typeface="Times New Roman"/>
                <a:cs typeface="Times New Roman"/>
                <a:sym typeface="Times New Roman"/>
              </a:rPr>
              <a:t>Technical Feasibility:</a:t>
            </a:r>
            <a:r>
              <a:rPr lang="en" sz="1200" dirty="0">
                <a:latin typeface="Times New Roman"/>
                <a:ea typeface="Times New Roman"/>
                <a:cs typeface="Times New Roman"/>
                <a:sym typeface="Times New Roman"/>
              </a:rPr>
              <a:t> To minimize the technical risks the technology that will be used are Windows based systems, which most people are familiar with. In using Windows, the users should be familiar with the operating system already and can focus on learning the BI tools.</a:t>
            </a:r>
            <a:endParaRPr sz="1200" dirty="0">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sz="1200" dirty="0">
                <a:latin typeface="Times New Roman"/>
                <a:ea typeface="Times New Roman"/>
                <a:cs typeface="Times New Roman"/>
                <a:sym typeface="Times New Roman"/>
              </a:rPr>
              <a:t>Although there are several different programs being used, the 5 members of this team will prove enough for completing this project within the 4-week time frame.</a:t>
            </a:r>
            <a:endParaRPr sz="1200" dirty="0">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sz="1200" dirty="0">
                <a:latin typeface="Times New Roman"/>
                <a:ea typeface="Times New Roman"/>
                <a:cs typeface="Times New Roman"/>
                <a:sym typeface="Times New Roman"/>
              </a:rPr>
              <a:t>The compatibility of the BI and the technology it will be used on will cause no issues as all software is available for all Windows systems.</a:t>
            </a:r>
            <a:endParaRPr sz="1200" dirty="0">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sz="1200" b="1" dirty="0">
                <a:latin typeface="Times New Roman"/>
                <a:ea typeface="Times New Roman"/>
                <a:cs typeface="Times New Roman"/>
                <a:sym typeface="Times New Roman"/>
              </a:rPr>
              <a:t>Economic Feasibility: </a:t>
            </a:r>
            <a:r>
              <a:rPr lang="en" sz="1200" dirty="0">
                <a:latin typeface="Times New Roman"/>
                <a:ea typeface="Times New Roman"/>
                <a:cs typeface="Times New Roman"/>
                <a:sym typeface="Times New Roman"/>
              </a:rPr>
              <a:t>The 4-week project will require $1,000 contributions from the 5 stakeholders with an overall cost of $20,000. The computer systems are already available so there will be no costs associated with that. The BI tools will have a cost associated with them except for PostgreSQL, which is free for users. SAS Analytics Pro is the most basic package offered and cost $8,700 for the first year. Pentaho offers a subscription-based pricing model which is dependent on the number of users.</a:t>
            </a:r>
            <a:endParaRPr sz="1200" dirty="0">
              <a:latin typeface="Times New Roman"/>
              <a:ea typeface="Times New Roman"/>
              <a:cs typeface="Times New Roman"/>
              <a:sym typeface="Times New Roman"/>
            </a:endParaRPr>
          </a:p>
          <a:p>
            <a:pPr marL="0" marR="0" lvl="0" indent="0" algn="l" rtl="0">
              <a:lnSpc>
                <a:spcPct val="200000"/>
              </a:lnSpc>
              <a:spcBef>
                <a:spcPts val="1200"/>
              </a:spcBef>
              <a:spcAft>
                <a:spcPts val="0"/>
              </a:spcAft>
              <a:buNone/>
            </a:pPr>
            <a:endParaRPr sz="1200" dirty="0">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1600"/>
              </a:spcAft>
              <a:buNone/>
            </a:pPr>
            <a:endParaRPr sz="1200" dirty="0">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5fa4167fc4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5fa4167fc4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sz="1200" b="1">
                <a:latin typeface="Times New Roman"/>
                <a:ea typeface="Times New Roman"/>
                <a:cs typeface="Times New Roman"/>
                <a:sym typeface="Times New Roman"/>
              </a:rPr>
              <a:t>Infrastructure and Capability: </a:t>
            </a:r>
            <a:r>
              <a:rPr lang="en" sz="1200">
                <a:latin typeface="Times New Roman"/>
                <a:ea typeface="Times New Roman"/>
                <a:cs typeface="Times New Roman"/>
                <a:sym typeface="Times New Roman"/>
              </a:rPr>
              <a:t>Haven Life’s technical infrastructure consists of Windows based operating systems which are compatible with the BI tools that will be used for the analysis. The current infrastructure does not need any major changes other than the addition of the BI tools.</a:t>
            </a:r>
            <a:endParaRPr sz="1200" dirty="0">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sz="1200" b="1">
                <a:latin typeface="Times New Roman"/>
                <a:ea typeface="Times New Roman"/>
                <a:cs typeface="Times New Roman"/>
                <a:sym typeface="Times New Roman"/>
              </a:rPr>
              <a:t>Program Plan: </a:t>
            </a:r>
            <a:r>
              <a:rPr lang="en" sz="1200">
                <a:latin typeface="Times New Roman"/>
                <a:ea typeface="Times New Roman"/>
                <a:cs typeface="Times New Roman"/>
                <a:sym typeface="Times New Roman"/>
              </a:rPr>
              <a:t>Haven Life needs a system that will provide valuable business insight that will allow them to determine patient acceptance. The sheer amount of data that is available for analysis is overwhelming, and without the proper analytical tools can be impossible to turn the necessary data into useful information. The goal of this project is to provide Haven Life with the tools necessary to make accurate and effective business decisions using business intelligence.</a:t>
            </a:r>
            <a:endParaRPr sz="1200" dirty="0">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sz="1200">
                <a:latin typeface="Times New Roman"/>
                <a:ea typeface="Times New Roman"/>
                <a:cs typeface="Times New Roman"/>
                <a:sym typeface="Times New Roman"/>
              </a:rPr>
              <a:t>The BI project is technically and economically feasible and can be completed in a 4-week period with minimal upgrades to the technical infrastructure.</a:t>
            </a:r>
            <a:endParaRPr sz="1200" dirty="0">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sz="1200">
                <a:latin typeface="Times New Roman"/>
                <a:ea typeface="Times New Roman"/>
                <a:cs typeface="Times New Roman"/>
                <a:sym typeface="Times New Roman"/>
              </a:rPr>
              <a:t>The project plan includes 5 members from our consulting firm Kurtis Sherman who will serve as the project manager, Brittany Wentworth, Erica Ardian, Donnie Moore, and myself. With the project scheduled for completion in 4 week we will be using parallel development for this project. This will allow the team to work on different aspects of the system at the same time to ensure that the project is completed on time. </a:t>
            </a:r>
            <a:endParaRPr sz="1200" dirty="0">
              <a:latin typeface="Times New Roman"/>
              <a:ea typeface="Times New Roman"/>
              <a:cs typeface="Times New Roman"/>
              <a:sym typeface="Times New Roman"/>
            </a:endParaRPr>
          </a:p>
          <a:p>
            <a:pPr marL="914400" lvl="0" indent="0" algn="l" rtl="0">
              <a:lnSpc>
                <a:spcPct val="115000"/>
              </a:lnSpc>
              <a:spcBef>
                <a:spcPts val="1200"/>
              </a:spcBef>
              <a:spcAft>
                <a:spcPts val="1600"/>
              </a:spcAft>
              <a:buNone/>
            </a:pPr>
            <a:endParaRPr sz="1200" dirty="0">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5fa4167fc4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5fa4167fc4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b="1" dirty="0">
                <a:highlight>
                  <a:srgbClr val="FFFFFF"/>
                </a:highlight>
                <a:latin typeface="Times New Roman"/>
                <a:ea typeface="Times New Roman"/>
                <a:cs typeface="Times New Roman"/>
                <a:sym typeface="Times New Roman"/>
              </a:rPr>
              <a:t>Josh</a:t>
            </a:r>
            <a:endParaRPr sz="1200" b="1" dirty="0">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200" b="1" dirty="0">
                <a:highlight>
                  <a:srgbClr val="FFFFFF"/>
                </a:highlight>
                <a:latin typeface="Times New Roman"/>
                <a:ea typeface="Times New Roman"/>
                <a:cs typeface="Times New Roman"/>
                <a:sym typeface="Times New Roman"/>
              </a:rPr>
              <a:t>BI tool benefits:</a:t>
            </a:r>
            <a:endParaRPr sz="1200" b="1" dirty="0">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200" dirty="0">
                <a:highlight>
                  <a:srgbClr val="FFFFFF"/>
                </a:highlight>
                <a:latin typeface="Times New Roman"/>
                <a:ea typeface="Times New Roman"/>
                <a:cs typeface="Times New Roman"/>
                <a:sym typeface="Times New Roman"/>
              </a:rPr>
              <a:t>It can be difficult to make decisions when managing large amounts of data, which is why utilizing BI tools can be extremely beneficial. BI tools allow for valuable insights into the business, visualization of data and information, data mining, and eliminates guesswork (Adair, 2019). Compared to traditional analysis, BI allows for isolation of inaccurate data, identification of outliers, quick view of issues that needs to be addressed, and precise decision making (Rohloff, 2011). </a:t>
            </a:r>
            <a:endParaRPr sz="1200" dirty="0">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200" dirty="0">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200" b="1" dirty="0">
                <a:highlight>
                  <a:srgbClr val="FFFFFF"/>
                </a:highlight>
                <a:latin typeface="Times New Roman"/>
                <a:ea typeface="Times New Roman"/>
                <a:cs typeface="Times New Roman"/>
                <a:sym typeface="Times New Roman"/>
              </a:rPr>
              <a:t>Requirements: </a:t>
            </a:r>
            <a:endParaRPr sz="1200" b="1" dirty="0">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200" b="1" dirty="0">
                <a:highlight>
                  <a:srgbClr val="FFFFFF"/>
                </a:highlight>
                <a:latin typeface="Times New Roman"/>
                <a:ea typeface="Times New Roman"/>
                <a:cs typeface="Times New Roman"/>
                <a:sym typeface="Times New Roman"/>
              </a:rPr>
              <a:t>Business requirements</a:t>
            </a:r>
            <a:r>
              <a:rPr lang="en" sz="1200" dirty="0">
                <a:highlight>
                  <a:srgbClr val="FFFFFF"/>
                </a:highlight>
                <a:latin typeface="Times New Roman"/>
                <a:ea typeface="Times New Roman"/>
                <a:cs typeface="Times New Roman"/>
                <a:sym typeface="Times New Roman"/>
              </a:rPr>
              <a:t>: This system will leverage the data from Risk-Adjusted Inpatient Mortality Rates and Hospital Ratings for California Hospitals 2012 to help Haven Life take make informed decisions on patient acceptance and minimize fraud cases. </a:t>
            </a:r>
            <a:endParaRPr sz="1200" dirty="0">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200" b="1" dirty="0">
                <a:highlight>
                  <a:srgbClr val="FFFFFF"/>
                </a:highlight>
                <a:latin typeface="Times New Roman"/>
                <a:ea typeface="Times New Roman"/>
                <a:cs typeface="Times New Roman"/>
                <a:sym typeface="Times New Roman"/>
              </a:rPr>
              <a:t>Functional requirements</a:t>
            </a:r>
            <a:r>
              <a:rPr lang="en" sz="1200" dirty="0">
                <a:highlight>
                  <a:srgbClr val="FFFFFF"/>
                </a:highlight>
                <a:latin typeface="Times New Roman"/>
                <a:ea typeface="Times New Roman"/>
                <a:cs typeface="Times New Roman"/>
                <a:sym typeface="Times New Roman"/>
              </a:rPr>
              <a:t>: The system will perform statistical analysis showing correlation between conditions or procedures and mortality rate. The system will analyze data showing deaths per hospitals as well as the hospitals with higher death couts. </a:t>
            </a:r>
            <a:endParaRPr sz="1200" dirty="0">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200" dirty="0">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200" b="1" dirty="0">
                <a:highlight>
                  <a:srgbClr val="FFFFFF"/>
                </a:highlight>
                <a:latin typeface="Times New Roman"/>
                <a:ea typeface="Times New Roman"/>
                <a:cs typeface="Times New Roman"/>
                <a:sym typeface="Times New Roman"/>
              </a:rPr>
              <a:t>Non-functional requirements</a:t>
            </a:r>
            <a:r>
              <a:rPr lang="en" sz="1200" dirty="0">
                <a:highlight>
                  <a:srgbClr val="FFFFFF"/>
                </a:highlight>
                <a:latin typeface="Times New Roman"/>
                <a:ea typeface="Times New Roman"/>
                <a:cs typeface="Times New Roman"/>
                <a:sym typeface="Times New Roman"/>
              </a:rPr>
              <a:t>: The system will be compatible with all Windows devices. Managers will have access to all data and analysis, as well as ability to grant permissions for additional users as needed. </a:t>
            </a:r>
            <a:endParaRPr sz="1200" dirty="0">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200" dirty="0">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200" b="1" dirty="0">
                <a:highlight>
                  <a:srgbClr val="FFFFFF"/>
                </a:highlight>
                <a:latin typeface="Times New Roman"/>
                <a:ea typeface="Times New Roman"/>
                <a:cs typeface="Times New Roman"/>
                <a:sym typeface="Times New Roman"/>
              </a:rPr>
              <a:t>Performance measures and KPI:</a:t>
            </a:r>
            <a:endParaRPr sz="1200" b="1" dirty="0">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200" dirty="0">
                <a:latin typeface="Times New Roman"/>
                <a:ea typeface="Times New Roman"/>
                <a:cs typeface="Times New Roman"/>
                <a:sym typeface="Times New Roman"/>
              </a:rPr>
              <a:t>To increase client acceptance criteria we will look at the data from </a:t>
            </a:r>
            <a:r>
              <a:rPr lang="en" sz="1200" dirty="0">
                <a:highlight>
                  <a:srgbClr val="FFFFFF"/>
                </a:highlight>
                <a:latin typeface="Times New Roman"/>
                <a:ea typeface="Times New Roman"/>
                <a:cs typeface="Times New Roman"/>
                <a:sym typeface="Times New Roman"/>
              </a:rPr>
              <a:t>Risk-Adjusted Inpatient Mortality Rates and Hospital Ratings for California Hospitals, 2012 </a:t>
            </a:r>
            <a:r>
              <a:rPr lang="en" sz="1200" dirty="0">
                <a:latin typeface="Times New Roman"/>
                <a:ea typeface="Times New Roman"/>
                <a:cs typeface="Times New Roman"/>
                <a:sym typeface="Times New Roman"/>
              </a:rPr>
              <a:t>to see the mortality rate by year from 2012 to 2015 and perform analysis. </a:t>
            </a:r>
            <a:r>
              <a:rPr lang="en" sz="1200" dirty="0">
                <a:highlight>
                  <a:srgbClr val="FFFFFF"/>
                </a:highlight>
                <a:latin typeface="Times New Roman"/>
                <a:ea typeface="Times New Roman"/>
                <a:cs typeface="Times New Roman"/>
                <a:sym typeface="Times New Roman"/>
              </a:rPr>
              <a:t>The BI tools used for the analysis are Pentaho, PostgreSQL, and SAS. Each of these tools plays an important part in analyzing the data which will provide valuable insight and will assist Haven Life with making effective business decisions. </a:t>
            </a:r>
            <a:endParaRPr sz="1200" dirty="0">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200" dirty="0">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200" b="1" dirty="0">
                <a:highlight>
                  <a:srgbClr val="FFFFFF"/>
                </a:highlight>
                <a:latin typeface="Times New Roman"/>
                <a:ea typeface="Times New Roman"/>
                <a:cs typeface="Times New Roman"/>
                <a:sym typeface="Times New Roman"/>
              </a:rPr>
              <a:t>This was an overview of the business analysis, next Donnie Moore will discuss our data modeling.</a:t>
            </a:r>
            <a:endParaRPr sz="1200" b="1" dirty="0">
              <a:highlight>
                <a:srgbClr val="FFFFFF"/>
              </a:highlight>
              <a:latin typeface="Times New Roman"/>
              <a:ea typeface="Times New Roman"/>
              <a:cs typeface="Times New Roman"/>
              <a:sym typeface="Times New Roman"/>
            </a:endParaRPr>
          </a:p>
          <a:p>
            <a:pPr marL="0" lvl="0" indent="0" algn="l" rtl="0">
              <a:lnSpc>
                <a:spcPct val="200000"/>
              </a:lnSpc>
              <a:spcBef>
                <a:spcPts val="0"/>
              </a:spcBef>
              <a:spcAft>
                <a:spcPts val="0"/>
              </a:spcAft>
              <a:buNone/>
            </a:pPr>
            <a:endParaRPr sz="1200" b="1" dirty="0">
              <a:highlight>
                <a:srgbClr val="FFFFFF"/>
              </a:highlight>
              <a:latin typeface="Times New Roman"/>
              <a:ea typeface="Times New Roman"/>
              <a:cs typeface="Times New Roman"/>
              <a:sym typeface="Times New Roman"/>
            </a:endParaRPr>
          </a:p>
          <a:p>
            <a:pPr marL="914400" lvl="0" indent="0" algn="l" rtl="0">
              <a:lnSpc>
                <a:spcPct val="115000"/>
              </a:lnSpc>
              <a:spcBef>
                <a:spcPts val="0"/>
              </a:spcBef>
              <a:spcAft>
                <a:spcPts val="1600"/>
              </a:spcAft>
              <a:buNone/>
            </a:pPr>
            <a:endParaRPr sz="1200" dirty="0">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41c752fc06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41c752fc06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1200">
                <a:highlight>
                  <a:srgbClr val="FFFFFF"/>
                </a:highlight>
                <a:latin typeface="Times New Roman"/>
                <a:ea typeface="Times New Roman"/>
                <a:cs typeface="Times New Roman"/>
                <a:sym typeface="Times New Roman"/>
              </a:rPr>
              <a:t>	California Hospital Ratings and Mortality Rates is the data set of choice. California has the largest population in the United States therefore Safe Haven should be aware of the possible clientele located in that state. This dataset gives insight on the health conditions that lead to premature risk within California. Some of the categories contained inside of the dataset are: hospital location, mortality rate by health condition, hospital death count and other information that is useful. Equipping Safe Haven with a decision tree will ease the decision making process for the company. While forming the decision tree statistical evidence was used to shape the questions. We found pre existing medical conditions, age, hospitals and location all to be important factors for the insurance company to consider. Data explorations, analysis of covariance were among several analytical models used to develop statistical evidence. All of these procedures were completed inside of SAS. </a:t>
            </a:r>
            <a:endParaRPr sz="1200" dirty="0">
              <a:highlight>
                <a:srgbClr val="FFFFFF"/>
              </a:highlight>
              <a:latin typeface="Times New Roman"/>
              <a:ea typeface="Times New Roman"/>
              <a:cs typeface="Times New Roman"/>
              <a:sym typeface="Times New Roman"/>
            </a:endParaRPr>
          </a:p>
          <a:p>
            <a:pPr marL="0" lvl="0" indent="0" algn="l" rtl="0">
              <a:lnSpc>
                <a:spcPct val="200000"/>
              </a:lnSpc>
              <a:spcBef>
                <a:spcPts val="0"/>
              </a:spcBef>
              <a:spcAft>
                <a:spcPts val="0"/>
              </a:spcAft>
              <a:buNone/>
            </a:pPr>
            <a:endParaRPr sz="1200" dirty="0">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1c752fc06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1c752fc06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200"/>
              <a:t>The initial data repository/data library was constructed from the data extracted from the online medical database. The initial data repository contained all of the data capable of being analyzed. However all of the data extracted is not fit to be used. The data inside of the repository will need to be cleansed and normalized. Before the data is cleaned and normalized it is considered as ‘raw data’. Raw data can be broadly defined as information collected by a researcher to understand phenomena under investigation (Leech and Onwuegbuzie, 2008). The data quality concerns were addressed in Pentaho. After the raw data was cleansed inside of Pentaho, this repository was loaded into another data storage area. The cleansed data will be exported from Pentaho and imported into PostgreSQL. Inside of PostgreSQL the data will be further formatted. This stage was the final preparation before the data was moved once again into the final storage area, SAS. Inside of SAS a series of analytical procedures will be performed on the data. SAS is capable of performing countless analysis on the data and return results in a series of charts and graphs.  </a:t>
            </a:r>
            <a:endParaRPr sz="1200" dirty="0"/>
          </a:p>
          <a:p>
            <a:pPr marL="0" lvl="0" indent="0" algn="l" rtl="0">
              <a:lnSpc>
                <a:spcPct val="200000"/>
              </a:lnSpc>
              <a:spcBef>
                <a:spcPts val="1200"/>
              </a:spcBef>
              <a:spcAft>
                <a:spcPts val="0"/>
              </a:spcAft>
              <a:buNone/>
            </a:pPr>
            <a:r>
              <a:rPr lang="en" sz="1200"/>
              <a:t> </a:t>
            </a:r>
            <a:endParaRPr sz="1200" dirty="0"/>
          </a:p>
          <a:p>
            <a:pPr marL="0" lvl="0" indent="0" algn="l" rtl="0">
              <a:lnSpc>
                <a:spcPct val="200000"/>
              </a:lnSpc>
              <a:spcBef>
                <a:spcPts val="1200"/>
              </a:spcBef>
              <a:spcAft>
                <a:spcPts val="0"/>
              </a:spcAft>
              <a:buNone/>
            </a:pPr>
            <a:r>
              <a:rPr lang="en" sz="1200"/>
              <a:t>References</a:t>
            </a:r>
            <a:endParaRPr sz="1200" dirty="0"/>
          </a:p>
          <a:p>
            <a:pPr marL="0" lvl="0" indent="0" algn="l" rtl="0">
              <a:lnSpc>
                <a:spcPct val="200000"/>
              </a:lnSpc>
              <a:spcBef>
                <a:spcPts val="1200"/>
              </a:spcBef>
              <a:spcAft>
                <a:spcPts val="0"/>
              </a:spcAft>
              <a:buNone/>
            </a:pPr>
            <a:r>
              <a:rPr lang="en" sz="1200"/>
              <a:t>Leech, N. &amp; Onwuegbuzie, A. (2008). Raw data. In L. M. Given (Ed.), </a:t>
            </a:r>
            <a:r>
              <a:rPr lang="en" sz="1200" i="1"/>
              <a:t>The SAGE encyclopedia of qualitative research methods</a:t>
            </a:r>
            <a:r>
              <a:rPr lang="en" sz="1200"/>
              <a:t> (pp. 729-730). Thousand Oaks, CA: SAGE Publications, Inc. doi: 10.4135/9781412963909.n367</a:t>
            </a:r>
            <a:endParaRPr sz="1200" dirty="0"/>
          </a:p>
          <a:p>
            <a:pPr marL="0" lvl="0" indent="0" algn="l" rtl="0">
              <a:lnSpc>
                <a:spcPct val="200000"/>
              </a:lnSpc>
              <a:spcBef>
                <a:spcPts val="1200"/>
              </a:spcBef>
              <a:spcAft>
                <a:spcPts val="0"/>
              </a:spcAft>
              <a:buNone/>
            </a:pPr>
            <a:endParaRPr sz="1200" dirty="0">
              <a:highlight>
                <a:srgbClr val="FFFFFF"/>
              </a:highlight>
              <a:latin typeface="Times New Roman"/>
              <a:ea typeface="Times New Roman"/>
              <a:cs typeface="Times New Roman"/>
              <a:sym typeface="Times New Roman"/>
            </a:endParaRPr>
          </a:p>
          <a:p>
            <a:pPr marL="0" lvl="0" indent="0" algn="l" rtl="0">
              <a:lnSpc>
                <a:spcPct val="200000"/>
              </a:lnSpc>
              <a:spcBef>
                <a:spcPts val="0"/>
              </a:spcBef>
              <a:spcAft>
                <a:spcPts val="0"/>
              </a:spcAft>
              <a:buNone/>
            </a:pPr>
            <a:endParaRPr sz="1200" dirty="0">
              <a:highlight>
                <a:srgbClr val="FFFFFF"/>
              </a:highlight>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E4FD7-B7C5-406E-BF1E-4AC14A0F58E2}"/>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3546662C-8834-49A2-9B02-BF6889678EF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BDD06446-E9B0-47D2-A531-2091CAB97C5A}"/>
              </a:ext>
            </a:extLst>
          </p:cNvPr>
          <p:cNvSpPr>
            <a:spLocks noGrp="1"/>
          </p:cNvSpPr>
          <p:nvPr>
            <p:ph type="dt" sz="half" idx="10"/>
          </p:nvPr>
        </p:nvSpPr>
        <p:spPr/>
        <p:txBody>
          <a:bodyPr/>
          <a:lstStyle/>
          <a:p>
            <a:fld id="{A3D2D3C1-1930-438C-9976-1D0EE316AE09}" type="datetimeFigureOut">
              <a:rPr lang="en-US" smtClean="0"/>
              <a:t>9/7/2019</a:t>
            </a:fld>
            <a:endParaRPr lang="en-US" dirty="0"/>
          </a:p>
        </p:txBody>
      </p:sp>
      <p:sp>
        <p:nvSpPr>
          <p:cNvPr id="5" name="Footer Placeholder 4">
            <a:extLst>
              <a:ext uri="{FF2B5EF4-FFF2-40B4-BE49-F238E27FC236}">
                <a16:creationId xmlns:a16="http://schemas.microsoft.com/office/drawing/2014/main" id="{193FAABB-B39D-4AE5-8646-ACED973A80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77C1468-5826-4D43-A169-6267140681D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296613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ECC9-BF5E-450C-869F-C3665C02D1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8D0936-348D-4F5F-97E3-9A5121FD26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A6C706-D49D-499D-84CB-715D7A5DFCE4}"/>
              </a:ext>
            </a:extLst>
          </p:cNvPr>
          <p:cNvSpPr>
            <a:spLocks noGrp="1"/>
          </p:cNvSpPr>
          <p:nvPr>
            <p:ph type="dt" sz="half" idx="10"/>
          </p:nvPr>
        </p:nvSpPr>
        <p:spPr/>
        <p:txBody>
          <a:bodyPr/>
          <a:lstStyle/>
          <a:p>
            <a:fld id="{A3D2D3C1-1930-438C-9976-1D0EE316AE09}" type="datetimeFigureOut">
              <a:rPr lang="en-US" smtClean="0"/>
              <a:t>9/7/2019</a:t>
            </a:fld>
            <a:endParaRPr lang="en-US" dirty="0"/>
          </a:p>
        </p:txBody>
      </p:sp>
      <p:sp>
        <p:nvSpPr>
          <p:cNvPr id="5" name="Footer Placeholder 4">
            <a:extLst>
              <a:ext uri="{FF2B5EF4-FFF2-40B4-BE49-F238E27FC236}">
                <a16:creationId xmlns:a16="http://schemas.microsoft.com/office/drawing/2014/main" id="{73841990-C0CA-412D-B670-FEBC2E22A4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7A55309-36F2-4743-B77E-669669528F6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348334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F8D566-414E-498D-8540-2049A28899FB}"/>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1A84C-E9F3-4713-85D2-D08412D6792B}"/>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2BA68C-0C61-413C-9BD6-F05E078473A5}"/>
              </a:ext>
            </a:extLst>
          </p:cNvPr>
          <p:cNvSpPr>
            <a:spLocks noGrp="1"/>
          </p:cNvSpPr>
          <p:nvPr>
            <p:ph type="dt" sz="half" idx="10"/>
          </p:nvPr>
        </p:nvSpPr>
        <p:spPr/>
        <p:txBody>
          <a:bodyPr/>
          <a:lstStyle/>
          <a:p>
            <a:fld id="{A3D2D3C1-1930-438C-9976-1D0EE316AE09}" type="datetimeFigureOut">
              <a:rPr lang="en-US" smtClean="0"/>
              <a:t>9/7/2019</a:t>
            </a:fld>
            <a:endParaRPr lang="en-US" dirty="0"/>
          </a:p>
        </p:txBody>
      </p:sp>
      <p:sp>
        <p:nvSpPr>
          <p:cNvPr id="5" name="Footer Placeholder 4">
            <a:extLst>
              <a:ext uri="{FF2B5EF4-FFF2-40B4-BE49-F238E27FC236}">
                <a16:creationId xmlns:a16="http://schemas.microsoft.com/office/drawing/2014/main" id="{09A58E51-6216-4597-BFFB-262BA603C6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E87A644-5EC6-4EF4-9E18-19C8B1EDC25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3177250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3703878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1"/>
        <p:cNvGrpSpPr/>
        <p:nvPr/>
      </p:nvGrpSpPr>
      <p:grpSpPr>
        <a:xfrm>
          <a:off x="0" y="0"/>
          <a:ext cx="0" cy="0"/>
          <a:chOff x="0" y="0"/>
          <a:chExt cx="0" cy="0"/>
        </a:xfrm>
      </p:grpSpPr>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4781141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7"/>
        <p:cNvGrpSpPr/>
        <p:nvPr/>
      </p:nvGrpSpPr>
      <p:grpSpPr>
        <a:xfrm>
          <a:off x="0" y="0"/>
          <a:ext cx="0" cy="0"/>
          <a:chOff x="0" y="0"/>
          <a:chExt cx="0" cy="0"/>
        </a:xfrm>
      </p:grpSpPr>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319369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CC359-766B-492F-B95F-726363532D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9AC665-C4B2-4B4A-9721-28C1EA6624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12ABAF-7181-4EBD-A7F1-4C24ECFEDF59}"/>
              </a:ext>
            </a:extLst>
          </p:cNvPr>
          <p:cNvSpPr>
            <a:spLocks noGrp="1"/>
          </p:cNvSpPr>
          <p:nvPr>
            <p:ph type="dt" sz="half" idx="10"/>
          </p:nvPr>
        </p:nvSpPr>
        <p:spPr/>
        <p:txBody>
          <a:bodyPr/>
          <a:lstStyle/>
          <a:p>
            <a:fld id="{A3D2D3C1-1930-438C-9976-1D0EE316AE09}" type="datetimeFigureOut">
              <a:rPr lang="en-US" smtClean="0"/>
              <a:t>9/7/2019</a:t>
            </a:fld>
            <a:endParaRPr lang="en-US" dirty="0"/>
          </a:p>
        </p:txBody>
      </p:sp>
      <p:sp>
        <p:nvSpPr>
          <p:cNvPr id="5" name="Footer Placeholder 4">
            <a:extLst>
              <a:ext uri="{FF2B5EF4-FFF2-40B4-BE49-F238E27FC236}">
                <a16:creationId xmlns:a16="http://schemas.microsoft.com/office/drawing/2014/main" id="{A25467F8-7A44-4980-835C-29633287ECB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F67514F-094E-4696-8638-A15C45BB3EE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4943756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2B292-4407-4BDB-9B0D-4A560D1F930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5E046570-33B6-4C73-953D-9086026413A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D8177C-A6D0-4347-9882-78F473527BA4}"/>
              </a:ext>
            </a:extLst>
          </p:cNvPr>
          <p:cNvSpPr>
            <a:spLocks noGrp="1"/>
          </p:cNvSpPr>
          <p:nvPr>
            <p:ph type="dt" sz="half" idx="10"/>
          </p:nvPr>
        </p:nvSpPr>
        <p:spPr/>
        <p:txBody>
          <a:bodyPr/>
          <a:lstStyle/>
          <a:p>
            <a:fld id="{A3D2D3C1-1930-438C-9976-1D0EE316AE09}" type="datetimeFigureOut">
              <a:rPr lang="en-US" smtClean="0"/>
              <a:t>9/7/2019</a:t>
            </a:fld>
            <a:endParaRPr lang="en-US" dirty="0"/>
          </a:p>
        </p:txBody>
      </p:sp>
      <p:sp>
        <p:nvSpPr>
          <p:cNvPr id="5" name="Footer Placeholder 4">
            <a:extLst>
              <a:ext uri="{FF2B5EF4-FFF2-40B4-BE49-F238E27FC236}">
                <a16:creationId xmlns:a16="http://schemas.microsoft.com/office/drawing/2014/main" id="{434F2809-D3BB-421A-817C-48738594CAB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14ECE-B271-4C72-B168-62240354468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2716743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A5574-A76F-4913-B13B-F1FAE8F1F1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F7731C-76F4-4120-A3AE-6F0FB39AFC6B}"/>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80C7A2-E3D4-44D6-917B-2CF95EA5F127}"/>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D291A1-9CEC-4920-BE77-9093FD0BC509}"/>
              </a:ext>
            </a:extLst>
          </p:cNvPr>
          <p:cNvSpPr>
            <a:spLocks noGrp="1"/>
          </p:cNvSpPr>
          <p:nvPr>
            <p:ph type="dt" sz="half" idx="10"/>
          </p:nvPr>
        </p:nvSpPr>
        <p:spPr/>
        <p:txBody>
          <a:bodyPr/>
          <a:lstStyle/>
          <a:p>
            <a:fld id="{A3D2D3C1-1930-438C-9976-1D0EE316AE09}" type="datetimeFigureOut">
              <a:rPr lang="en-US" smtClean="0"/>
              <a:t>9/7/2019</a:t>
            </a:fld>
            <a:endParaRPr lang="en-US" dirty="0"/>
          </a:p>
        </p:txBody>
      </p:sp>
      <p:sp>
        <p:nvSpPr>
          <p:cNvPr id="6" name="Footer Placeholder 5">
            <a:extLst>
              <a:ext uri="{FF2B5EF4-FFF2-40B4-BE49-F238E27FC236}">
                <a16:creationId xmlns:a16="http://schemas.microsoft.com/office/drawing/2014/main" id="{0018395A-8BFA-498B-AFE0-B467B66FFA8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404652E-779A-4C6A-BDA7-4A753D3FC48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6151563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54B96-4F54-42BF-88C1-8ACDA5B75612}"/>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5FAF9F-C581-4D19-AAB0-DF12D5295826}"/>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874C1AD9-EB5D-4AFD-8903-8BC48F9D45F9}"/>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96B2B8-0571-4A23-BA5D-535BE0249F4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338B7101-2BE8-43D4-9A42-A94297BD1A2A}"/>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A8C04E-C341-431E-9149-390E38833E94}"/>
              </a:ext>
            </a:extLst>
          </p:cNvPr>
          <p:cNvSpPr>
            <a:spLocks noGrp="1"/>
          </p:cNvSpPr>
          <p:nvPr>
            <p:ph type="dt" sz="half" idx="10"/>
          </p:nvPr>
        </p:nvSpPr>
        <p:spPr/>
        <p:txBody>
          <a:bodyPr/>
          <a:lstStyle/>
          <a:p>
            <a:fld id="{A3D2D3C1-1930-438C-9976-1D0EE316AE09}" type="datetimeFigureOut">
              <a:rPr lang="en-US" smtClean="0"/>
              <a:t>9/7/2019</a:t>
            </a:fld>
            <a:endParaRPr lang="en-US" dirty="0"/>
          </a:p>
        </p:txBody>
      </p:sp>
      <p:sp>
        <p:nvSpPr>
          <p:cNvPr id="8" name="Footer Placeholder 7">
            <a:extLst>
              <a:ext uri="{FF2B5EF4-FFF2-40B4-BE49-F238E27FC236}">
                <a16:creationId xmlns:a16="http://schemas.microsoft.com/office/drawing/2014/main" id="{CC7897C2-8940-4205-9F10-B38836B98D5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9BA3EF6-7DF6-4131-8A5F-88E2813E78E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0531896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9CEE2-5FA7-4053-8193-80E6A806FD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66ACC3-1843-4704-8514-F992D4C8B18D}"/>
              </a:ext>
            </a:extLst>
          </p:cNvPr>
          <p:cNvSpPr>
            <a:spLocks noGrp="1"/>
          </p:cNvSpPr>
          <p:nvPr>
            <p:ph type="dt" sz="half" idx="10"/>
          </p:nvPr>
        </p:nvSpPr>
        <p:spPr/>
        <p:txBody>
          <a:bodyPr/>
          <a:lstStyle/>
          <a:p>
            <a:fld id="{A3D2D3C1-1930-438C-9976-1D0EE316AE09}" type="datetimeFigureOut">
              <a:rPr lang="en-US" smtClean="0"/>
              <a:t>9/7/2019</a:t>
            </a:fld>
            <a:endParaRPr lang="en-US" dirty="0"/>
          </a:p>
        </p:txBody>
      </p:sp>
      <p:sp>
        <p:nvSpPr>
          <p:cNvPr id="4" name="Footer Placeholder 3">
            <a:extLst>
              <a:ext uri="{FF2B5EF4-FFF2-40B4-BE49-F238E27FC236}">
                <a16:creationId xmlns:a16="http://schemas.microsoft.com/office/drawing/2014/main" id="{5F594B6D-2F6C-41D7-94EF-273E1F73021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9308004-BC04-4B23-A212-A32314D4666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0025526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3797F0-45B2-486F-BAFE-FBE9F50EF6FF}"/>
              </a:ext>
            </a:extLst>
          </p:cNvPr>
          <p:cNvSpPr>
            <a:spLocks noGrp="1"/>
          </p:cNvSpPr>
          <p:nvPr>
            <p:ph type="dt" sz="half" idx="10"/>
          </p:nvPr>
        </p:nvSpPr>
        <p:spPr/>
        <p:txBody>
          <a:bodyPr/>
          <a:lstStyle/>
          <a:p>
            <a:fld id="{A3D2D3C1-1930-438C-9976-1D0EE316AE09}" type="datetimeFigureOut">
              <a:rPr lang="en-US" smtClean="0"/>
              <a:t>9/7/2019</a:t>
            </a:fld>
            <a:endParaRPr lang="en-US" dirty="0"/>
          </a:p>
        </p:txBody>
      </p:sp>
      <p:sp>
        <p:nvSpPr>
          <p:cNvPr id="3" name="Footer Placeholder 2">
            <a:extLst>
              <a:ext uri="{FF2B5EF4-FFF2-40B4-BE49-F238E27FC236}">
                <a16:creationId xmlns:a16="http://schemas.microsoft.com/office/drawing/2014/main" id="{67091074-7F63-4AA7-83F4-17A841370CD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D12EDCE-95D0-40E1-84F2-CD75289B965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30095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DD5C4-2849-4F12-AE95-585C468E9E0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0DDA054-62FC-4D9C-894A-A6E06B0F80FD}"/>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CCE427E-2402-4E8F-BEC1-EFD21353447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7D21CDA-9B5C-4B5C-BA73-12755E93C7DA}"/>
              </a:ext>
            </a:extLst>
          </p:cNvPr>
          <p:cNvSpPr>
            <a:spLocks noGrp="1"/>
          </p:cNvSpPr>
          <p:nvPr>
            <p:ph type="dt" sz="half" idx="10"/>
          </p:nvPr>
        </p:nvSpPr>
        <p:spPr/>
        <p:txBody>
          <a:bodyPr/>
          <a:lstStyle/>
          <a:p>
            <a:fld id="{A3D2D3C1-1930-438C-9976-1D0EE316AE09}" type="datetimeFigureOut">
              <a:rPr lang="en-US" smtClean="0"/>
              <a:t>9/7/2019</a:t>
            </a:fld>
            <a:endParaRPr lang="en-US" dirty="0"/>
          </a:p>
        </p:txBody>
      </p:sp>
      <p:sp>
        <p:nvSpPr>
          <p:cNvPr id="6" name="Footer Placeholder 5">
            <a:extLst>
              <a:ext uri="{FF2B5EF4-FFF2-40B4-BE49-F238E27FC236}">
                <a16:creationId xmlns:a16="http://schemas.microsoft.com/office/drawing/2014/main" id="{A5E24E58-DADC-49E1-91D7-015AFBAC443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B3B818A-23F7-47F0-B5BF-A033ADB4BC3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226739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D0951-AD10-4146-B6AE-C93E71D252E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7C34F075-F585-4290-9810-8C15196AB43D}"/>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a:extLst>
              <a:ext uri="{FF2B5EF4-FFF2-40B4-BE49-F238E27FC236}">
                <a16:creationId xmlns:a16="http://schemas.microsoft.com/office/drawing/2014/main" id="{160903A6-1F0C-43D7-A82E-7C0C0088FBD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41EA811-EFE0-4C4F-AFA0-A1701CC4D786}"/>
              </a:ext>
            </a:extLst>
          </p:cNvPr>
          <p:cNvSpPr>
            <a:spLocks noGrp="1"/>
          </p:cNvSpPr>
          <p:nvPr>
            <p:ph type="dt" sz="half" idx="10"/>
          </p:nvPr>
        </p:nvSpPr>
        <p:spPr/>
        <p:txBody>
          <a:bodyPr/>
          <a:lstStyle/>
          <a:p>
            <a:fld id="{A3D2D3C1-1930-438C-9976-1D0EE316AE09}" type="datetimeFigureOut">
              <a:rPr lang="en-US" smtClean="0"/>
              <a:t>9/7/2019</a:t>
            </a:fld>
            <a:endParaRPr lang="en-US" dirty="0"/>
          </a:p>
        </p:txBody>
      </p:sp>
      <p:sp>
        <p:nvSpPr>
          <p:cNvPr id="6" name="Footer Placeholder 5">
            <a:extLst>
              <a:ext uri="{FF2B5EF4-FFF2-40B4-BE49-F238E27FC236}">
                <a16:creationId xmlns:a16="http://schemas.microsoft.com/office/drawing/2014/main" id="{93F1A872-411B-45A7-A59F-9354D2CCCE1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5415DB8-0BC3-47DB-8573-87828721F27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001318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B3A992-395F-4470-9F5B-F596C35470FD}"/>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FCB31E-55EF-4275-8E6C-8183A0513780}"/>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3DA6D8-C3B0-43C7-8AF9-F3FE311D0FD7}"/>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3D2D3C1-1930-438C-9976-1D0EE316AE09}" type="datetimeFigureOut">
              <a:rPr lang="en-US" smtClean="0"/>
              <a:t>9/7/2019</a:t>
            </a:fld>
            <a:endParaRPr lang="en-US" dirty="0"/>
          </a:p>
        </p:txBody>
      </p:sp>
      <p:sp>
        <p:nvSpPr>
          <p:cNvPr id="5" name="Footer Placeholder 4">
            <a:extLst>
              <a:ext uri="{FF2B5EF4-FFF2-40B4-BE49-F238E27FC236}">
                <a16:creationId xmlns:a16="http://schemas.microsoft.com/office/drawing/2014/main" id="{63FCBF1D-B010-4D68-BE44-D49800A256A6}"/>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D0DA9F7-F9EE-4362-BF8E-ADAA082F07EC}"/>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60529128"/>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6.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17.png"/><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8.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audio" Target="../media/audio1.wav"/><Relationship Id="rId3" Type="http://schemas.openxmlformats.org/officeDocument/2006/relationships/audio" Target="../media/audio1.wav"/><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tinyurl.com/MIS480-Module5-Github" TargetMode="External"/><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audio" Target="../media/audio1.wav"/><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jpg"/></Relationships>
</file>

<file path=ppt/slides/_rels/slide1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9.jpg"/><Relationship Id="rId5" Type="http://schemas.openxmlformats.org/officeDocument/2006/relationships/image" Target="../media/image28.png"/><Relationship Id="rId10" Type="http://schemas.openxmlformats.org/officeDocument/2006/relationships/audio" Target="../media/audio1.wav"/><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2600"/>
              <a:t>Business Intelligence Project for US Organization</a:t>
            </a:r>
            <a:endParaRPr sz="2600" dirty="0"/>
          </a:p>
        </p:txBody>
      </p:sp>
      <p:sp>
        <p:nvSpPr>
          <p:cNvPr id="87" name="Google Shape;87;p13"/>
          <p:cNvSpPr txBox="1">
            <a:spLocks noGrp="1"/>
          </p:cNvSpPr>
          <p:nvPr>
            <p:ph type="subTitle" idx="1"/>
          </p:nvPr>
        </p:nvSpPr>
        <p:spPr>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800">
                <a:solidFill>
                  <a:srgbClr val="000000"/>
                </a:solidFill>
                <a:latin typeface="Arial"/>
                <a:ea typeface="Arial"/>
                <a:cs typeface="Arial"/>
                <a:sym typeface="Arial"/>
              </a:rPr>
              <a:t>MIS 480 Capstone - Business Analytics and Information Systems</a:t>
            </a:r>
            <a:endParaRPr sz="1800" dirty="0">
              <a:solidFill>
                <a:srgbClr val="000000"/>
              </a:solidFill>
              <a:latin typeface="Arial"/>
              <a:ea typeface="Arial"/>
              <a:cs typeface="Arial"/>
              <a:sym typeface="Arial"/>
            </a:endParaRPr>
          </a:p>
          <a:p>
            <a:pPr marL="0" marR="0" lvl="0" indent="0" algn="l" rtl="0">
              <a:lnSpc>
                <a:spcPct val="115000"/>
              </a:lnSpc>
              <a:spcBef>
                <a:spcPts val="0"/>
              </a:spcBef>
              <a:spcAft>
                <a:spcPts val="0"/>
              </a:spcAft>
              <a:buNone/>
            </a:pPr>
            <a:r>
              <a:rPr lang="en" sz="1800">
                <a:solidFill>
                  <a:srgbClr val="000000"/>
                </a:solidFill>
                <a:latin typeface="Arial"/>
                <a:ea typeface="Arial"/>
                <a:cs typeface="Arial"/>
                <a:sym typeface="Arial"/>
              </a:rPr>
              <a:t>William Willette, Ph.D.</a:t>
            </a:r>
            <a:endParaRPr sz="1800" dirty="0">
              <a:solidFill>
                <a:srgbClr val="000000"/>
              </a:solidFill>
              <a:latin typeface="Arial"/>
              <a:ea typeface="Arial"/>
              <a:cs typeface="Arial"/>
              <a:sym typeface="Arial"/>
            </a:endParaRPr>
          </a:p>
          <a:p>
            <a:pPr marL="0" marR="0" lvl="0" indent="0" algn="l" rtl="0">
              <a:lnSpc>
                <a:spcPct val="115000"/>
              </a:lnSpc>
              <a:spcBef>
                <a:spcPts val="0"/>
              </a:spcBef>
              <a:spcAft>
                <a:spcPts val="0"/>
              </a:spcAft>
              <a:buNone/>
            </a:pPr>
            <a:endParaRPr sz="1800"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integration</a:t>
            </a:r>
            <a:endParaRPr dirty="0"/>
          </a:p>
        </p:txBody>
      </p:sp>
      <p:pic>
        <p:nvPicPr>
          <p:cNvPr id="149" name="Google Shape;149;p22"/>
          <p:cNvPicPr preferRelativeResize="0"/>
          <p:nvPr/>
        </p:nvPicPr>
        <p:blipFill>
          <a:blip r:embed="rId3">
            <a:alphaModFix/>
          </a:blip>
          <a:stretch>
            <a:fillRect/>
          </a:stretch>
        </p:blipFill>
        <p:spPr>
          <a:xfrm>
            <a:off x="3136299" y="3066688"/>
            <a:ext cx="2308150" cy="1298876"/>
          </a:xfrm>
          <a:prstGeom prst="rect">
            <a:avLst/>
          </a:prstGeom>
          <a:noFill/>
          <a:ln>
            <a:noFill/>
          </a:ln>
        </p:spPr>
      </p:pic>
      <p:pic>
        <p:nvPicPr>
          <p:cNvPr id="150" name="Google Shape;150;p22"/>
          <p:cNvPicPr preferRelativeResize="0"/>
          <p:nvPr/>
        </p:nvPicPr>
        <p:blipFill>
          <a:blip r:embed="rId4">
            <a:alphaModFix/>
          </a:blip>
          <a:stretch>
            <a:fillRect/>
          </a:stretch>
        </p:blipFill>
        <p:spPr>
          <a:xfrm>
            <a:off x="199100" y="3092300"/>
            <a:ext cx="2544101" cy="1247675"/>
          </a:xfrm>
          <a:prstGeom prst="rect">
            <a:avLst/>
          </a:prstGeom>
          <a:noFill/>
          <a:ln>
            <a:noFill/>
          </a:ln>
        </p:spPr>
      </p:pic>
      <p:sp>
        <p:nvSpPr>
          <p:cNvPr id="151" name="Google Shape;151;p22"/>
          <p:cNvSpPr txBox="1"/>
          <p:nvPr/>
        </p:nvSpPr>
        <p:spPr>
          <a:xfrm>
            <a:off x="232275" y="2570925"/>
            <a:ext cx="25110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Data Extraction</a:t>
            </a:r>
            <a:endParaRPr dirty="0">
              <a:latin typeface="Lato"/>
              <a:ea typeface="Lato"/>
              <a:cs typeface="Lato"/>
              <a:sym typeface="Lato"/>
            </a:endParaRPr>
          </a:p>
        </p:txBody>
      </p:sp>
      <p:sp>
        <p:nvSpPr>
          <p:cNvPr id="152" name="Google Shape;152;p22"/>
          <p:cNvSpPr txBox="1"/>
          <p:nvPr/>
        </p:nvSpPr>
        <p:spPr>
          <a:xfrm>
            <a:off x="3136275" y="2548725"/>
            <a:ext cx="2308200" cy="35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Raw Data</a:t>
            </a:r>
            <a:endParaRPr dirty="0">
              <a:latin typeface="Lato"/>
              <a:ea typeface="Lato"/>
              <a:cs typeface="Lato"/>
              <a:sym typeface="Lato"/>
            </a:endParaRPr>
          </a:p>
        </p:txBody>
      </p:sp>
      <p:sp>
        <p:nvSpPr>
          <p:cNvPr id="153" name="Google Shape;153;p22"/>
          <p:cNvSpPr txBox="1"/>
          <p:nvPr/>
        </p:nvSpPr>
        <p:spPr>
          <a:xfrm>
            <a:off x="6116900" y="2429025"/>
            <a:ext cx="20022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Transformation into Analytical Platform </a:t>
            </a:r>
            <a:endParaRPr dirty="0">
              <a:latin typeface="Lato"/>
              <a:ea typeface="Lato"/>
              <a:cs typeface="Lato"/>
              <a:sym typeface="Lato"/>
            </a:endParaRPr>
          </a:p>
        </p:txBody>
      </p:sp>
      <p:pic>
        <p:nvPicPr>
          <p:cNvPr id="154" name="Google Shape;154;p22"/>
          <p:cNvPicPr preferRelativeResize="0"/>
          <p:nvPr/>
        </p:nvPicPr>
        <p:blipFill>
          <a:blip r:embed="rId5">
            <a:alphaModFix/>
          </a:blip>
          <a:stretch>
            <a:fillRect/>
          </a:stretch>
        </p:blipFill>
        <p:spPr>
          <a:xfrm>
            <a:off x="5837550" y="3010101"/>
            <a:ext cx="2786995" cy="1298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quality and BI Analysis Tools</a:t>
            </a:r>
            <a:endParaRPr dirty="0"/>
          </a:p>
        </p:txBody>
      </p:sp>
      <p:pic>
        <p:nvPicPr>
          <p:cNvPr id="160" name="Google Shape;160;p23"/>
          <p:cNvPicPr preferRelativeResize="0"/>
          <p:nvPr/>
        </p:nvPicPr>
        <p:blipFill rotWithShape="1">
          <a:blip r:embed="rId3">
            <a:alphaModFix/>
          </a:blip>
          <a:srcRect r="41009"/>
          <a:stretch/>
        </p:blipFill>
        <p:spPr>
          <a:xfrm>
            <a:off x="6848225" y="2235450"/>
            <a:ext cx="1395151" cy="1659800"/>
          </a:xfrm>
          <a:prstGeom prst="rect">
            <a:avLst/>
          </a:prstGeom>
          <a:noFill/>
          <a:ln>
            <a:noFill/>
          </a:ln>
        </p:spPr>
      </p:pic>
      <p:pic>
        <p:nvPicPr>
          <p:cNvPr id="161" name="Google Shape;161;p23"/>
          <p:cNvPicPr preferRelativeResize="0"/>
          <p:nvPr/>
        </p:nvPicPr>
        <p:blipFill>
          <a:blip r:embed="rId4">
            <a:alphaModFix/>
          </a:blip>
          <a:stretch>
            <a:fillRect/>
          </a:stretch>
        </p:blipFill>
        <p:spPr>
          <a:xfrm>
            <a:off x="871500" y="2686500"/>
            <a:ext cx="757676" cy="757676"/>
          </a:xfrm>
          <a:prstGeom prst="rect">
            <a:avLst/>
          </a:prstGeom>
          <a:noFill/>
          <a:ln>
            <a:noFill/>
          </a:ln>
        </p:spPr>
      </p:pic>
      <p:cxnSp>
        <p:nvCxnSpPr>
          <p:cNvPr id="162" name="Google Shape;162;p23"/>
          <p:cNvCxnSpPr>
            <a:stCxn id="161" idx="3"/>
            <a:endCxn id="163" idx="1"/>
          </p:cNvCxnSpPr>
          <p:nvPr/>
        </p:nvCxnSpPr>
        <p:spPr>
          <a:xfrm>
            <a:off x="1629176" y="3065338"/>
            <a:ext cx="620700" cy="0"/>
          </a:xfrm>
          <a:prstGeom prst="straightConnector1">
            <a:avLst/>
          </a:prstGeom>
          <a:noFill/>
          <a:ln w="9525" cap="flat" cmpd="sng">
            <a:solidFill>
              <a:schemeClr val="dk2"/>
            </a:solidFill>
            <a:prstDash val="solid"/>
            <a:round/>
            <a:headEnd type="none" w="med" len="med"/>
            <a:tailEnd type="triangle" w="med" len="med"/>
          </a:ln>
        </p:spPr>
      </p:cxnSp>
      <p:sp>
        <p:nvSpPr>
          <p:cNvPr id="163" name="Google Shape;163;p23"/>
          <p:cNvSpPr/>
          <p:nvPr/>
        </p:nvSpPr>
        <p:spPr>
          <a:xfrm>
            <a:off x="2250025" y="1936150"/>
            <a:ext cx="757800" cy="22584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23"/>
          <p:cNvSpPr txBox="1"/>
          <p:nvPr/>
        </p:nvSpPr>
        <p:spPr>
          <a:xfrm rot="-5400000">
            <a:off x="1754650" y="3036250"/>
            <a:ext cx="1748400" cy="45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Pentaho ETL</a:t>
            </a:r>
            <a:endParaRPr sz="1800" b="1" dirty="0"/>
          </a:p>
        </p:txBody>
      </p:sp>
      <p:cxnSp>
        <p:nvCxnSpPr>
          <p:cNvPr id="165" name="Google Shape;165;p23"/>
          <p:cNvCxnSpPr>
            <a:stCxn id="163" idx="3"/>
            <a:endCxn id="166" idx="1"/>
          </p:cNvCxnSpPr>
          <p:nvPr/>
        </p:nvCxnSpPr>
        <p:spPr>
          <a:xfrm>
            <a:off x="3007825" y="3065350"/>
            <a:ext cx="480900" cy="2100"/>
          </a:xfrm>
          <a:prstGeom prst="straightConnector1">
            <a:avLst/>
          </a:prstGeom>
          <a:noFill/>
          <a:ln w="9525" cap="flat" cmpd="sng">
            <a:solidFill>
              <a:schemeClr val="dk2"/>
            </a:solidFill>
            <a:prstDash val="solid"/>
            <a:round/>
            <a:headEnd type="none" w="med" len="med"/>
            <a:tailEnd type="triangle" w="med" len="med"/>
          </a:ln>
        </p:spPr>
      </p:cxnSp>
      <p:sp>
        <p:nvSpPr>
          <p:cNvPr id="167" name="Google Shape;167;p23"/>
          <p:cNvSpPr/>
          <p:nvPr/>
        </p:nvSpPr>
        <p:spPr>
          <a:xfrm>
            <a:off x="5469575" y="1936150"/>
            <a:ext cx="757800" cy="22584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168;p23"/>
          <p:cNvSpPr txBox="1"/>
          <p:nvPr/>
        </p:nvSpPr>
        <p:spPr>
          <a:xfrm rot="-5400000">
            <a:off x="4974275" y="2839450"/>
            <a:ext cx="1748400" cy="45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SAS</a:t>
            </a:r>
            <a:endParaRPr sz="1800" b="1" dirty="0"/>
          </a:p>
        </p:txBody>
      </p:sp>
      <p:cxnSp>
        <p:nvCxnSpPr>
          <p:cNvPr id="169" name="Google Shape;169;p23"/>
          <p:cNvCxnSpPr>
            <a:stCxn id="166" idx="3"/>
            <a:endCxn id="167" idx="1"/>
          </p:cNvCxnSpPr>
          <p:nvPr/>
        </p:nvCxnSpPr>
        <p:spPr>
          <a:xfrm rot="10800000" flipH="1">
            <a:off x="5105708" y="3065357"/>
            <a:ext cx="363900" cy="2100"/>
          </a:xfrm>
          <a:prstGeom prst="straightConnector1">
            <a:avLst/>
          </a:prstGeom>
          <a:noFill/>
          <a:ln w="9525" cap="flat" cmpd="sng">
            <a:solidFill>
              <a:schemeClr val="dk2"/>
            </a:solidFill>
            <a:prstDash val="solid"/>
            <a:round/>
            <a:headEnd type="none" w="med" len="med"/>
            <a:tailEnd type="triangle" w="med" len="med"/>
          </a:ln>
        </p:spPr>
      </p:cxnSp>
      <p:cxnSp>
        <p:nvCxnSpPr>
          <p:cNvPr id="170" name="Google Shape;170;p23"/>
          <p:cNvCxnSpPr>
            <a:stCxn id="167" idx="3"/>
            <a:endCxn id="160" idx="1"/>
          </p:cNvCxnSpPr>
          <p:nvPr/>
        </p:nvCxnSpPr>
        <p:spPr>
          <a:xfrm>
            <a:off x="6227375" y="3065350"/>
            <a:ext cx="621000" cy="0"/>
          </a:xfrm>
          <a:prstGeom prst="straightConnector1">
            <a:avLst/>
          </a:prstGeom>
          <a:noFill/>
          <a:ln w="9525" cap="flat" cmpd="sng">
            <a:solidFill>
              <a:schemeClr val="dk2"/>
            </a:solidFill>
            <a:prstDash val="solid"/>
            <a:round/>
            <a:headEnd type="none" w="med" len="med"/>
            <a:tailEnd type="triangle" w="med" len="med"/>
          </a:ln>
        </p:spPr>
      </p:cxnSp>
      <p:sp>
        <p:nvSpPr>
          <p:cNvPr id="171" name="Google Shape;171;p23"/>
          <p:cNvSpPr txBox="1"/>
          <p:nvPr/>
        </p:nvSpPr>
        <p:spPr>
          <a:xfrm>
            <a:off x="2018875" y="4276850"/>
            <a:ext cx="1220100" cy="38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Data Quality</a:t>
            </a:r>
            <a:endParaRPr dirty="0"/>
          </a:p>
        </p:txBody>
      </p:sp>
      <p:sp>
        <p:nvSpPr>
          <p:cNvPr id="172" name="Google Shape;172;p23"/>
          <p:cNvSpPr txBox="1"/>
          <p:nvPr/>
        </p:nvSpPr>
        <p:spPr>
          <a:xfrm>
            <a:off x="5238425" y="4276850"/>
            <a:ext cx="1220100" cy="38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Analysis</a:t>
            </a:r>
            <a:endParaRPr dirty="0"/>
          </a:p>
        </p:txBody>
      </p:sp>
      <p:pic>
        <p:nvPicPr>
          <p:cNvPr id="173" name="Google Shape;173;p23"/>
          <p:cNvPicPr preferRelativeResize="0"/>
          <p:nvPr/>
        </p:nvPicPr>
        <p:blipFill>
          <a:blip r:embed="rId5">
            <a:alphaModFix/>
          </a:blip>
          <a:stretch>
            <a:fillRect/>
          </a:stretch>
        </p:blipFill>
        <p:spPr>
          <a:xfrm>
            <a:off x="2403025" y="2012350"/>
            <a:ext cx="451800" cy="451800"/>
          </a:xfrm>
          <a:prstGeom prst="rect">
            <a:avLst/>
          </a:prstGeom>
          <a:noFill/>
          <a:ln>
            <a:noFill/>
          </a:ln>
        </p:spPr>
      </p:pic>
      <p:pic>
        <p:nvPicPr>
          <p:cNvPr id="174" name="Google Shape;174;p23"/>
          <p:cNvPicPr preferRelativeResize="0"/>
          <p:nvPr/>
        </p:nvPicPr>
        <p:blipFill>
          <a:blip r:embed="rId6">
            <a:alphaModFix/>
          </a:blip>
          <a:stretch>
            <a:fillRect/>
          </a:stretch>
        </p:blipFill>
        <p:spPr>
          <a:xfrm>
            <a:off x="5633474" y="2012350"/>
            <a:ext cx="451800" cy="639338"/>
          </a:xfrm>
          <a:prstGeom prst="rect">
            <a:avLst/>
          </a:prstGeom>
          <a:noFill/>
          <a:ln>
            <a:noFill/>
          </a:ln>
        </p:spPr>
      </p:pic>
      <p:grpSp>
        <p:nvGrpSpPr>
          <p:cNvPr id="175" name="Google Shape;175;p23"/>
          <p:cNvGrpSpPr/>
          <p:nvPr/>
        </p:nvGrpSpPr>
        <p:grpSpPr>
          <a:xfrm>
            <a:off x="3403540" y="2235733"/>
            <a:ext cx="1787446" cy="1740405"/>
            <a:chOff x="3403540" y="2235733"/>
            <a:chExt cx="1787446" cy="1740405"/>
          </a:xfrm>
        </p:grpSpPr>
        <p:grpSp>
          <p:nvGrpSpPr>
            <p:cNvPr id="176" name="Google Shape;176;p23"/>
            <p:cNvGrpSpPr/>
            <p:nvPr/>
          </p:nvGrpSpPr>
          <p:grpSpPr>
            <a:xfrm>
              <a:off x="3403540" y="2235733"/>
              <a:ext cx="1787446" cy="1740405"/>
              <a:chOff x="555188" y="1746025"/>
              <a:chExt cx="1220100" cy="1156723"/>
            </a:xfrm>
          </p:grpSpPr>
          <p:sp>
            <p:nvSpPr>
              <p:cNvPr id="177" name="Google Shape;177;p23"/>
              <p:cNvSpPr txBox="1"/>
              <p:nvPr/>
            </p:nvSpPr>
            <p:spPr>
              <a:xfrm>
                <a:off x="555188" y="2515448"/>
                <a:ext cx="1220100" cy="38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PostgreSQL</a:t>
                </a:r>
                <a:endParaRPr sz="1200" dirty="0"/>
              </a:p>
            </p:txBody>
          </p:sp>
          <p:grpSp>
            <p:nvGrpSpPr>
              <p:cNvPr id="178" name="Google Shape;178;p23"/>
              <p:cNvGrpSpPr/>
              <p:nvPr/>
            </p:nvGrpSpPr>
            <p:grpSpPr>
              <a:xfrm>
                <a:off x="613402" y="1746025"/>
                <a:ext cx="1103675" cy="1105575"/>
                <a:chOff x="613402" y="1746025"/>
                <a:chExt cx="1103675" cy="1105575"/>
              </a:xfrm>
            </p:grpSpPr>
            <p:pic>
              <p:nvPicPr>
                <p:cNvPr id="166" name="Google Shape;166;p23"/>
                <p:cNvPicPr preferRelativeResize="0"/>
                <p:nvPr/>
              </p:nvPicPr>
              <p:blipFill>
                <a:blip r:embed="rId7">
                  <a:alphaModFix/>
                </a:blip>
                <a:stretch>
                  <a:fillRect/>
                </a:stretch>
              </p:blipFill>
              <p:spPr>
                <a:xfrm>
                  <a:off x="613402" y="1746025"/>
                  <a:ext cx="1103675" cy="1105575"/>
                </a:xfrm>
                <a:prstGeom prst="rect">
                  <a:avLst/>
                </a:prstGeom>
                <a:noFill/>
                <a:ln>
                  <a:noFill/>
                </a:ln>
              </p:spPr>
            </p:pic>
            <p:pic>
              <p:nvPicPr>
                <p:cNvPr id="179" name="Google Shape;179;p23"/>
                <p:cNvPicPr preferRelativeResize="0"/>
                <p:nvPr/>
              </p:nvPicPr>
              <p:blipFill>
                <a:blip r:embed="rId8">
                  <a:alphaModFix/>
                </a:blip>
                <a:stretch>
                  <a:fillRect/>
                </a:stretch>
              </p:blipFill>
              <p:spPr>
                <a:xfrm>
                  <a:off x="1201799" y="2202560"/>
                  <a:ext cx="265799" cy="265799"/>
                </a:xfrm>
                <a:prstGeom prst="rect">
                  <a:avLst/>
                </a:prstGeom>
                <a:noFill/>
                <a:ln>
                  <a:noFill/>
                </a:ln>
              </p:spPr>
            </p:pic>
          </p:grpSp>
        </p:grpSp>
        <p:pic>
          <p:nvPicPr>
            <p:cNvPr id="180" name="Google Shape;180;p23"/>
            <p:cNvPicPr preferRelativeResize="0"/>
            <p:nvPr/>
          </p:nvPicPr>
          <p:blipFill>
            <a:blip r:embed="rId9">
              <a:alphaModFix/>
            </a:blip>
            <a:stretch>
              <a:fillRect/>
            </a:stretch>
          </p:blipFill>
          <p:spPr>
            <a:xfrm>
              <a:off x="3882815" y="2897245"/>
              <a:ext cx="451800" cy="465865"/>
            </a:xfrm>
            <a:prstGeom prst="rect">
              <a:avLst/>
            </a:prstGeom>
            <a:noFill/>
            <a:ln>
              <a:noFill/>
            </a:ln>
          </p:spPr>
        </p:pic>
      </p:grpSp>
      <p:sp>
        <p:nvSpPr>
          <p:cNvPr id="181" name="Google Shape;181;p23"/>
          <p:cNvSpPr txBox="1"/>
          <p:nvPr/>
        </p:nvSpPr>
        <p:spPr>
          <a:xfrm>
            <a:off x="640288" y="3507950"/>
            <a:ext cx="1220100" cy="38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Raw data</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Design: Reporting and Ad hoc Queries</a:t>
            </a:r>
            <a:endParaRPr dirty="0"/>
          </a:p>
        </p:txBody>
      </p:sp>
      <p:pic>
        <p:nvPicPr>
          <p:cNvPr id="187" name="Google Shape;187;p24"/>
          <p:cNvPicPr preferRelativeResize="0"/>
          <p:nvPr/>
        </p:nvPicPr>
        <p:blipFill>
          <a:blip r:embed="rId3">
            <a:alphaModFix/>
          </a:blip>
          <a:stretch>
            <a:fillRect/>
          </a:stretch>
        </p:blipFill>
        <p:spPr>
          <a:xfrm>
            <a:off x="5006400" y="3486381"/>
            <a:ext cx="1027775" cy="1026046"/>
          </a:xfrm>
          <a:prstGeom prst="rect">
            <a:avLst/>
          </a:prstGeom>
          <a:noFill/>
          <a:ln>
            <a:noFill/>
          </a:ln>
        </p:spPr>
      </p:pic>
      <p:pic>
        <p:nvPicPr>
          <p:cNvPr id="188" name="Google Shape;188;p24"/>
          <p:cNvPicPr preferRelativeResize="0"/>
          <p:nvPr/>
        </p:nvPicPr>
        <p:blipFill>
          <a:blip r:embed="rId4">
            <a:alphaModFix/>
          </a:blip>
          <a:stretch>
            <a:fillRect/>
          </a:stretch>
        </p:blipFill>
        <p:spPr>
          <a:xfrm>
            <a:off x="5006388" y="2195212"/>
            <a:ext cx="1027775" cy="1027775"/>
          </a:xfrm>
          <a:prstGeom prst="rect">
            <a:avLst/>
          </a:prstGeom>
          <a:noFill/>
          <a:ln>
            <a:noFill/>
          </a:ln>
        </p:spPr>
      </p:pic>
      <p:cxnSp>
        <p:nvCxnSpPr>
          <p:cNvPr id="189" name="Google Shape;189;p24"/>
          <p:cNvCxnSpPr>
            <a:stCxn id="190" idx="3"/>
            <a:endCxn id="191" idx="0"/>
          </p:cNvCxnSpPr>
          <p:nvPr/>
        </p:nvCxnSpPr>
        <p:spPr>
          <a:xfrm rot="10800000" flipH="1">
            <a:off x="2139104" y="2709073"/>
            <a:ext cx="506100" cy="658200"/>
          </a:xfrm>
          <a:prstGeom prst="straightConnector1">
            <a:avLst/>
          </a:prstGeom>
          <a:noFill/>
          <a:ln w="9525" cap="flat" cmpd="sng">
            <a:solidFill>
              <a:schemeClr val="dk2"/>
            </a:solidFill>
            <a:prstDash val="solid"/>
            <a:round/>
            <a:headEnd type="none" w="med" len="med"/>
            <a:tailEnd type="triangle" w="med" len="med"/>
          </a:ln>
        </p:spPr>
      </p:cxnSp>
      <p:pic>
        <p:nvPicPr>
          <p:cNvPr id="192" name="Google Shape;192;p24"/>
          <p:cNvPicPr preferRelativeResize="0"/>
          <p:nvPr/>
        </p:nvPicPr>
        <p:blipFill rotWithShape="1">
          <a:blip r:embed="rId5">
            <a:alphaModFix/>
          </a:blip>
          <a:srcRect r="41009"/>
          <a:stretch/>
        </p:blipFill>
        <p:spPr>
          <a:xfrm>
            <a:off x="3466300" y="2195188"/>
            <a:ext cx="863899" cy="1027775"/>
          </a:xfrm>
          <a:prstGeom prst="rect">
            <a:avLst/>
          </a:prstGeom>
          <a:noFill/>
          <a:ln>
            <a:noFill/>
          </a:ln>
        </p:spPr>
      </p:pic>
      <p:sp>
        <p:nvSpPr>
          <p:cNvPr id="193" name="Google Shape;193;p24"/>
          <p:cNvSpPr/>
          <p:nvPr/>
        </p:nvSpPr>
        <p:spPr>
          <a:xfrm>
            <a:off x="2694400" y="2118975"/>
            <a:ext cx="265800" cy="11745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91;p24"/>
          <p:cNvSpPr txBox="1"/>
          <p:nvPr/>
        </p:nvSpPr>
        <p:spPr>
          <a:xfrm rot="-5400000">
            <a:off x="2236154" y="2636623"/>
            <a:ext cx="963000" cy="14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t>SAS</a:t>
            </a:r>
            <a:endParaRPr sz="1200" b="1" dirty="0"/>
          </a:p>
        </p:txBody>
      </p:sp>
      <p:cxnSp>
        <p:nvCxnSpPr>
          <p:cNvPr id="194" name="Google Shape;194;p24"/>
          <p:cNvCxnSpPr>
            <a:stCxn id="193" idx="3"/>
          </p:cNvCxnSpPr>
          <p:nvPr/>
        </p:nvCxnSpPr>
        <p:spPr>
          <a:xfrm>
            <a:off x="2960200" y="2706225"/>
            <a:ext cx="518100" cy="2400"/>
          </a:xfrm>
          <a:prstGeom prst="straightConnector1">
            <a:avLst/>
          </a:prstGeom>
          <a:noFill/>
          <a:ln w="9525" cap="flat" cmpd="sng">
            <a:solidFill>
              <a:schemeClr val="dk2"/>
            </a:solidFill>
            <a:prstDash val="solid"/>
            <a:round/>
            <a:headEnd type="none" w="med" len="med"/>
            <a:tailEnd type="triangle" w="med" len="med"/>
          </a:ln>
        </p:spPr>
      </p:cxnSp>
      <p:cxnSp>
        <p:nvCxnSpPr>
          <p:cNvPr id="195" name="Google Shape;195;p24"/>
          <p:cNvCxnSpPr>
            <a:stCxn id="192" idx="3"/>
            <a:endCxn id="188" idx="1"/>
          </p:cNvCxnSpPr>
          <p:nvPr/>
        </p:nvCxnSpPr>
        <p:spPr>
          <a:xfrm>
            <a:off x="4330199" y="2709075"/>
            <a:ext cx="676200" cy="0"/>
          </a:xfrm>
          <a:prstGeom prst="straightConnector1">
            <a:avLst/>
          </a:prstGeom>
          <a:noFill/>
          <a:ln w="9525" cap="flat" cmpd="sng">
            <a:solidFill>
              <a:schemeClr val="dk2"/>
            </a:solidFill>
            <a:prstDash val="solid"/>
            <a:round/>
            <a:headEnd type="none" w="med" len="med"/>
            <a:tailEnd type="triangle" w="med" len="med"/>
          </a:ln>
        </p:spPr>
      </p:cxnSp>
      <p:cxnSp>
        <p:nvCxnSpPr>
          <p:cNvPr id="196" name="Google Shape;196;p24"/>
          <p:cNvCxnSpPr>
            <a:stCxn id="190" idx="3"/>
            <a:endCxn id="197" idx="0"/>
          </p:cNvCxnSpPr>
          <p:nvPr/>
        </p:nvCxnSpPr>
        <p:spPr>
          <a:xfrm>
            <a:off x="2139104" y="3367348"/>
            <a:ext cx="506100" cy="588000"/>
          </a:xfrm>
          <a:prstGeom prst="straightConnector1">
            <a:avLst/>
          </a:prstGeom>
          <a:noFill/>
          <a:ln w="9525" cap="flat" cmpd="sng">
            <a:solidFill>
              <a:schemeClr val="dk2"/>
            </a:solidFill>
            <a:prstDash val="solid"/>
            <a:round/>
            <a:headEnd type="none" w="med" len="med"/>
            <a:tailEnd type="triangle" w="med" len="med"/>
          </a:ln>
        </p:spPr>
      </p:cxnSp>
      <p:sp>
        <p:nvSpPr>
          <p:cNvPr id="198" name="Google Shape;198;p24"/>
          <p:cNvSpPr/>
          <p:nvPr/>
        </p:nvSpPr>
        <p:spPr>
          <a:xfrm>
            <a:off x="2694400" y="3405500"/>
            <a:ext cx="265800" cy="11745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24"/>
          <p:cNvSpPr txBox="1"/>
          <p:nvPr/>
        </p:nvSpPr>
        <p:spPr>
          <a:xfrm rot="-5400000">
            <a:off x="2236154" y="3882898"/>
            <a:ext cx="963000" cy="14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t>SQL</a:t>
            </a:r>
            <a:endParaRPr sz="1200" b="1" dirty="0"/>
          </a:p>
        </p:txBody>
      </p:sp>
      <p:cxnSp>
        <p:nvCxnSpPr>
          <p:cNvPr id="199" name="Google Shape;199;p24"/>
          <p:cNvCxnSpPr>
            <a:stCxn id="198" idx="3"/>
            <a:endCxn id="187" idx="1"/>
          </p:cNvCxnSpPr>
          <p:nvPr/>
        </p:nvCxnSpPr>
        <p:spPr>
          <a:xfrm>
            <a:off x="2960200" y="3992750"/>
            <a:ext cx="2046300" cy="6600"/>
          </a:xfrm>
          <a:prstGeom prst="straightConnector1">
            <a:avLst/>
          </a:prstGeom>
          <a:noFill/>
          <a:ln w="9525" cap="flat" cmpd="sng">
            <a:solidFill>
              <a:schemeClr val="dk2"/>
            </a:solidFill>
            <a:prstDash val="solid"/>
            <a:round/>
            <a:headEnd type="none" w="med" len="med"/>
            <a:tailEnd type="triangle" w="med" len="med"/>
          </a:ln>
        </p:spPr>
      </p:cxnSp>
      <p:sp>
        <p:nvSpPr>
          <p:cNvPr id="200" name="Google Shape;200;p24"/>
          <p:cNvSpPr txBox="1"/>
          <p:nvPr/>
        </p:nvSpPr>
        <p:spPr>
          <a:xfrm>
            <a:off x="6231400" y="2693850"/>
            <a:ext cx="2046300" cy="49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Business Intelligence</a:t>
            </a:r>
            <a:endParaRPr dirty="0">
              <a:latin typeface="Lato"/>
              <a:ea typeface="Lato"/>
              <a:cs typeface="Lato"/>
              <a:sym typeface="Lato"/>
            </a:endParaRPr>
          </a:p>
        </p:txBody>
      </p:sp>
      <p:sp>
        <p:nvSpPr>
          <p:cNvPr id="201" name="Google Shape;201;p24"/>
          <p:cNvSpPr txBox="1"/>
          <p:nvPr/>
        </p:nvSpPr>
        <p:spPr>
          <a:xfrm>
            <a:off x="6231400" y="3744050"/>
            <a:ext cx="2186700" cy="49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Power Users</a:t>
            </a:r>
            <a:endParaRPr dirty="0">
              <a:latin typeface="Lato"/>
              <a:ea typeface="Lato"/>
              <a:cs typeface="Lato"/>
              <a:sym typeface="Lato"/>
            </a:endParaRPr>
          </a:p>
        </p:txBody>
      </p:sp>
      <p:sp>
        <p:nvSpPr>
          <p:cNvPr id="202" name="Google Shape;202;p24"/>
          <p:cNvSpPr txBox="1"/>
          <p:nvPr/>
        </p:nvSpPr>
        <p:spPr>
          <a:xfrm>
            <a:off x="3623625" y="3685350"/>
            <a:ext cx="864000" cy="54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Ad hoc</a:t>
            </a:r>
            <a:endParaRPr dirty="0">
              <a:latin typeface="Lato"/>
              <a:ea typeface="Lato"/>
              <a:cs typeface="Lato"/>
              <a:sym typeface="Lato"/>
            </a:endParaRPr>
          </a:p>
        </p:txBody>
      </p:sp>
      <p:grpSp>
        <p:nvGrpSpPr>
          <p:cNvPr id="203" name="Google Shape;203;p24"/>
          <p:cNvGrpSpPr/>
          <p:nvPr/>
        </p:nvGrpSpPr>
        <p:grpSpPr>
          <a:xfrm>
            <a:off x="869788" y="2798700"/>
            <a:ext cx="1220100" cy="1156723"/>
            <a:chOff x="555188" y="1746025"/>
            <a:chExt cx="1220100" cy="1156723"/>
          </a:xfrm>
        </p:grpSpPr>
        <p:sp>
          <p:nvSpPr>
            <p:cNvPr id="204" name="Google Shape;204;p24"/>
            <p:cNvSpPr txBox="1"/>
            <p:nvPr/>
          </p:nvSpPr>
          <p:spPr>
            <a:xfrm>
              <a:off x="555188" y="2515448"/>
              <a:ext cx="1220100" cy="38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PostgreSQL</a:t>
              </a:r>
              <a:endParaRPr sz="1200" dirty="0"/>
            </a:p>
          </p:txBody>
        </p:sp>
        <p:grpSp>
          <p:nvGrpSpPr>
            <p:cNvPr id="205" name="Google Shape;205;p24"/>
            <p:cNvGrpSpPr/>
            <p:nvPr/>
          </p:nvGrpSpPr>
          <p:grpSpPr>
            <a:xfrm>
              <a:off x="613402" y="1746025"/>
              <a:ext cx="1103675" cy="1105575"/>
              <a:chOff x="613402" y="1746025"/>
              <a:chExt cx="1103675" cy="1105575"/>
            </a:xfrm>
          </p:grpSpPr>
          <p:pic>
            <p:nvPicPr>
              <p:cNvPr id="206" name="Google Shape;206;p24"/>
              <p:cNvPicPr preferRelativeResize="0"/>
              <p:nvPr/>
            </p:nvPicPr>
            <p:blipFill>
              <a:blip r:embed="rId6">
                <a:alphaModFix/>
              </a:blip>
              <a:stretch>
                <a:fillRect/>
              </a:stretch>
            </p:blipFill>
            <p:spPr>
              <a:xfrm>
                <a:off x="613402" y="1746025"/>
                <a:ext cx="1103675" cy="1105575"/>
              </a:xfrm>
              <a:prstGeom prst="rect">
                <a:avLst/>
              </a:prstGeom>
              <a:noFill/>
              <a:ln>
                <a:noFill/>
              </a:ln>
            </p:spPr>
          </p:pic>
          <p:pic>
            <p:nvPicPr>
              <p:cNvPr id="207" name="Google Shape;207;p24"/>
              <p:cNvPicPr preferRelativeResize="0"/>
              <p:nvPr/>
            </p:nvPicPr>
            <p:blipFill>
              <a:blip r:embed="rId7">
                <a:alphaModFix/>
              </a:blip>
              <a:stretch>
                <a:fillRect/>
              </a:stretch>
            </p:blipFill>
            <p:spPr>
              <a:xfrm>
                <a:off x="1201799" y="2219825"/>
                <a:ext cx="265799" cy="265799"/>
              </a:xfrm>
              <a:prstGeom prst="rect">
                <a:avLst/>
              </a:prstGeom>
              <a:noFill/>
              <a:ln>
                <a:noFill/>
              </a:ln>
            </p:spPr>
          </p:pic>
        </p:grpSp>
      </p:grpSp>
      <p:pic>
        <p:nvPicPr>
          <p:cNvPr id="208" name="Google Shape;208;p24"/>
          <p:cNvPicPr preferRelativeResize="0"/>
          <p:nvPr/>
        </p:nvPicPr>
        <p:blipFill>
          <a:blip r:embed="rId8">
            <a:alphaModFix/>
          </a:blip>
          <a:stretch>
            <a:fillRect/>
          </a:stretch>
        </p:blipFill>
        <p:spPr>
          <a:xfrm>
            <a:off x="2754849" y="2227575"/>
            <a:ext cx="144900" cy="205050"/>
          </a:xfrm>
          <a:prstGeom prst="rect">
            <a:avLst/>
          </a:prstGeom>
          <a:noFill/>
          <a:ln>
            <a:noFill/>
          </a:ln>
        </p:spPr>
      </p:pic>
      <p:pic>
        <p:nvPicPr>
          <p:cNvPr id="209" name="Google Shape;209;p24"/>
          <p:cNvPicPr preferRelativeResize="0"/>
          <p:nvPr/>
        </p:nvPicPr>
        <p:blipFill>
          <a:blip r:embed="rId9">
            <a:alphaModFix/>
          </a:blip>
          <a:stretch>
            <a:fillRect/>
          </a:stretch>
        </p:blipFill>
        <p:spPr>
          <a:xfrm>
            <a:off x="1214299" y="3265996"/>
            <a:ext cx="265799" cy="27408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p:nvPr/>
        </p:nvSpPr>
        <p:spPr>
          <a:xfrm>
            <a:off x="2291400" y="1987250"/>
            <a:ext cx="3312900" cy="2792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25"/>
          <p:cNvSpPr/>
          <p:nvPr/>
        </p:nvSpPr>
        <p:spPr>
          <a:xfrm>
            <a:off x="339800" y="1987250"/>
            <a:ext cx="1787400" cy="2792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2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 Reporting</a:t>
            </a:r>
            <a:endParaRPr dirty="0"/>
          </a:p>
        </p:txBody>
      </p:sp>
      <p:pic>
        <p:nvPicPr>
          <p:cNvPr id="217" name="Google Shape;217;p25"/>
          <p:cNvPicPr preferRelativeResize="0"/>
          <p:nvPr/>
        </p:nvPicPr>
        <p:blipFill>
          <a:blip r:embed="rId3">
            <a:alphaModFix/>
          </a:blip>
          <a:stretch>
            <a:fillRect/>
          </a:stretch>
        </p:blipFill>
        <p:spPr>
          <a:xfrm>
            <a:off x="2387300" y="3149875"/>
            <a:ext cx="3024662" cy="602482"/>
          </a:xfrm>
          <a:prstGeom prst="rect">
            <a:avLst/>
          </a:prstGeom>
          <a:noFill/>
          <a:ln>
            <a:noFill/>
          </a:ln>
        </p:spPr>
      </p:pic>
      <p:sp>
        <p:nvSpPr>
          <p:cNvPr id="218" name="Google Shape;218;p25"/>
          <p:cNvSpPr txBox="1"/>
          <p:nvPr/>
        </p:nvSpPr>
        <p:spPr>
          <a:xfrm>
            <a:off x="2712550" y="2782928"/>
            <a:ext cx="1787400" cy="36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PostgreSQL</a:t>
            </a:r>
            <a:endParaRPr dirty="0"/>
          </a:p>
        </p:txBody>
      </p:sp>
      <p:pic>
        <p:nvPicPr>
          <p:cNvPr id="219" name="Google Shape;219;p25"/>
          <p:cNvPicPr preferRelativeResize="0"/>
          <p:nvPr/>
        </p:nvPicPr>
        <p:blipFill>
          <a:blip r:embed="rId4">
            <a:alphaModFix/>
          </a:blip>
          <a:stretch>
            <a:fillRect/>
          </a:stretch>
        </p:blipFill>
        <p:spPr>
          <a:xfrm>
            <a:off x="3659826" y="2312160"/>
            <a:ext cx="389396" cy="399922"/>
          </a:xfrm>
          <a:prstGeom prst="rect">
            <a:avLst/>
          </a:prstGeom>
          <a:noFill/>
          <a:ln>
            <a:noFill/>
          </a:ln>
        </p:spPr>
      </p:pic>
      <p:pic>
        <p:nvPicPr>
          <p:cNvPr id="220" name="Google Shape;220;p25"/>
          <p:cNvPicPr preferRelativeResize="0"/>
          <p:nvPr/>
        </p:nvPicPr>
        <p:blipFill>
          <a:blip r:embed="rId5">
            <a:alphaModFix/>
          </a:blip>
          <a:stretch>
            <a:fillRect/>
          </a:stretch>
        </p:blipFill>
        <p:spPr>
          <a:xfrm>
            <a:off x="3191815" y="2286770"/>
            <a:ext cx="451800" cy="465865"/>
          </a:xfrm>
          <a:prstGeom prst="rect">
            <a:avLst/>
          </a:prstGeom>
          <a:noFill/>
          <a:ln>
            <a:noFill/>
          </a:ln>
        </p:spPr>
      </p:pic>
      <p:pic>
        <p:nvPicPr>
          <p:cNvPr id="221" name="Google Shape;221;p25"/>
          <p:cNvPicPr preferRelativeResize="0"/>
          <p:nvPr/>
        </p:nvPicPr>
        <p:blipFill>
          <a:blip r:embed="rId6">
            <a:alphaModFix/>
          </a:blip>
          <a:stretch>
            <a:fillRect/>
          </a:stretch>
        </p:blipFill>
        <p:spPr>
          <a:xfrm>
            <a:off x="866013" y="2058508"/>
            <a:ext cx="734975" cy="734975"/>
          </a:xfrm>
          <a:prstGeom prst="rect">
            <a:avLst/>
          </a:prstGeom>
          <a:noFill/>
          <a:ln>
            <a:noFill/>
          </a:ln>
        </p:spPr>
      </p:pic>
      <p:sp>
        <p:nvSpPr>
          <p:cNvPr id="222" name="Google Shape;222;p25"/>
          <p:cNvSpPr/>
          <p:nvPr/>
        </p:nvSpPr>
        <p:spPr>
          <a:xfrm>
            <a:off x="5768500" y="1987250"/>
            <a:ext cx="3024600" cy="2792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25"/>
          <p:cNvSpPr txBox="1"/>
          <p:nvPr/>
        </p:nvSpPr>
        <p:spPr>
          <a:xfrm>
            <a:off x="623450" y="2793463"/>
            <a:ext cx="1220100" cy="38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Pentaho</a:t>
            </a:r>
            <a:endParaRPr dirty="0"/>
          </a:p>
        </p:txBody>
      </p:sp>
      <p:pic>
        <p:nvPicPr>
          <p:cNvPr id="224" name="Google Shape;224;p25"/>
          <p:cNvPicPr preferRelativeResize="0"/>
          <p:nvPr/>
        </p:nvPicPr>
        <p:blipFill>
          <a:blip r:embed="rId7">
            <a:alphaModFix/>
          </a:blip>
          <a:stretch>
            <a:fillRect/>
          </a:stretch>
        </p:blipFill>
        <p:spPr>
          <a:xfrm>
            <a:off x="5955700" y="3257459"/>
            <a:ext cx="2657095" cy="387300"/>
          </a:xfrm>
          <a:prstGeom prst="rect">
            <a:avLst/>
          </a:prstGeom>
          <a:noFill/>
          <a:ln>
            <a:noFill/>
          </a:ln>
        </p:spPr>
      </p:pic>
      <p:pic>
        <p:nvPicPr>
          <p:cNvPr id="225" name="Google Shape;225;p25"/>
          <p:cNvPicPr preferRelativeResize="0"/>
          <p:nvPr/>
        </p:nvPicPr>
        <p:blipFill>
          <a:blip r:embed="rId8">
            <a:alphaModFix/>
          </a:blip>
          <a:stretch>
            <a:fillRect/>
          </a:stretch>
        </p:blipFill>
        <p:spPr>
          <a:xfrm>
            <a:off x="6989974" y="2121675"/>
            <a:ext cx="451800" cy="639338"/>
          </a:xfrm>
          <a:prstGeom prst="rect">
            <a:avLst/>
          </a:prstGeom>
          <a:noFill/>
          <a:ln>
            <a:noFill/>
          </a:ln>
        </p:spPr>
      </p:pic>
      <p:sp>
        <p:nvSpPr>
          <p:cNvPr id="226" name="Google Shape;226;p25"/>
          <p:cNvSpPr txBox="1"/>
          <p:nvPr/>
        </p:nvSpPr>
        <p:spPr>
          <a:xfrm>
            <a:off x="6322175" y="3054390"/>
            <a:ext cx="1787400" cy="36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SAS</a:t>
            </a:r>
            <a:endParaRPr dirty="0"/>
          </a:p>
        </p:txBody>
      </p:sp>
      <p:sp>
        <p:nvSpPr>
          <p:cNvPr id="227" name="Google Shape;227;p25"/>
          <p:cNvSpPr txBox="1"/>
          <p:nvPr/>
        </p:nvSpPr>
        <p:spPr>
          <a:xfrm>
            <a:off x="5768500" y="3800750"/>
            <a:ext cx="3024600" cy="3999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600">
                <a:highlight>
                  <a:srgbClr val="FFFFFF"/>
                </a:highlight>
                <a:latin typeface="Times New Roman"/>
                <a:ea typeface="Times New Roman"/>
                <a:cs typeface="Times New Roman"/>
                <a:sym typeface="Times New Roman"/>
              </a:rPr>
              <a:t>Tomer, S. (2018, October 1). </a:t>
            </a:r>
            <a:r>
              <a:rPr lang="en" sz="600" i="1">
                <a:highlight>
                  <a:srgbClr val="FFFFFF"/>
                </a:highlight>
                <a:latin typeface="Times New Roman"/>
                <a:ea typeface="Times New Roman"/>
                <a:cs typeface="Times New Roman"/>
                <a:sym typeface="Times New Roman"/>
              </a:rPr>
              <a:t>Most popular databases in 2018 according to StackOverflow survey </a:t>
            </a:r>
            <a:r>
              <a:rPr lang="en" sz="600">
                <a:highlight>
                  <a:srgbClr val="FFFFFF"/>
                </a:highlight>
                <a:latin typeface="Times New Roman"/>
                <a:ea typeface="Times New Roman"/>
                <a:cs typeface="Times New Roman"/>
                <a:sym typeface="Times New Roman"/>
              </a:rPr>
              <a:t>[Chart]. Retrieved from https://www.eversql.com/most-popular-databases-in-2018-according-to-stackoverflow-survey/</a:t>
            </a:r>
            <a:endParaRPr sz="600" dirty="0">
              <a:latin typeface="Times New Roman"/>
              <a:ea typeface="Times New Roman"/>
              <a:cs typeface="Times New Roman"/>
              <a:sym typeface="Times New Roman"/>
            </a:endParaRPr>
          </a:p>
        </p:txBody>
      </p:sp>
      <p:sp>
        <p:nvSpPr>
          <p:cNvPr id="228" name="Google Shape;228;p25"/>
          <p:cNvSpPr txBox="1"/>
          <p:nvPr/>
        </p:nvSpPr>
        <p:spPr>
          <a:xfrm>
            <a:off x="2435550" y="3800750"/>
            <a:ext cx="3024600" cy="3999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600">
                <a:highlight>
                  <a:srgbClr val="FFFFFF"/>
                </a:highlight>
                <a:latin typeface="Times New Roman"/>
                <a:ea typeface="Times New Roman"/>
                <a:cs typeface="Times New Roman"/>
                <a:sym typeface="Times New Roman"/>
              </a:rPr>
              <a:t>Rexer, K. (2016, April). </a:t>
            </a:r>
            <a:r>
              <a:rPr lang="en" sz="600" i="1">
                <a:highlight>
                  <a:srgbClr val="FFFFFF"/>
                </a:highlight>
                <a:latin typeface="Times New Roman"/>
                <a:ea typeface="Times New Roman"/>
                <a:cs typeface="Times New Roman"/>
                <a:sym typeface="Times New Roman"/>
              </a:rPr>
              <a:t>The Tools We’re Using</a:t>
            </a:r>
            <a:r>
              <a:rPr lang="en" sz="600">
                <a:highlight>
                  <a:srgbClr val="FFFFFF"/>
                </a:highlight>
                <a:latin typeface="Times New Roman"/>
                <a:ea typeface="Times New Roman"/>
                <a:cs typeface="Times New Roman"/>
                <a:sym typeface="Times New Roman"/>
              </a:rPr>
              <a:t> [Chart]. Retrieved from </a:t>
            </a:r>
            <a:r>
              <a:rPr lang="en" sz="600">
                <a:latin typeface="Times New Roman"/>
                <a:ea typeface="Times New Roman"/>
                <a:cs typeface="Times New Roman"/>
                <a:sym typeface="Times New Roman"/>
              </a:rPr>
              <a:t>https://www.rexeranalytics.com/files/Rexer_Data_Science_Survey_Highlights_Apr-2016.pdf</a:t>
            </a:r>
            <a:endParaRPr sz="600" dirty="0">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244"/>
        <p:cNvGrpSpPr/>
        <p:nvPr/>
      </p:nvGrpSpPr>
      <p:grpSpPr>
        <a:xfrm>
          <a:off x="0" y="0"/>
          <a:ext cx="0" cy="0"/>
          <a:chOff x="0" y="0"/>
          <a:chExt cx="0" cy="0"/>
        </a:xfrm>
      </p:grpSpPr>
      <p:sp>
        <p:nvSpPr>
          <p:cNvPr id="245" name="Google Shape;245;p28"/>
          <p:cNvSpPr txBox="1">
            <a:spLocks noGrp="1"/>
          </p:cNvSpPr>
          <p:nvPr>
            <p:ph type="title"/>
          </p:nvPr>
        </p:nvSpPr>
        <p:spPr>
          <a:xfrm>
            <a:off x="3096276" y="3391617"/>
            <a:ext cx="3703452" cy="1022411"/>
          </a:xfrm>
          <a:prstGeom prst="rect">
            <a:avLst/>
          </a:prstGeom>
        </p:spPr>
        <p:txBody>
          <a:bodyPr spcFirstLastPara="1" vert="horz" lIns="91440" tIns="45720" rIns="91440" bIns="45720" rtlCol="0" anchor="t" anchorCtr="0">
            <a:normAutofit/>
          </a:bodyPr>
          <a:lstStyle/>
          <a:p>
            <a:pPr marL="0" lvl="0" indent="0" defTabSz="914400">
              <a:spcBef>
                <a:spcPct val="0"/>
              </a:spcBef>
              <a:spcAft>
                <a:spcPts val="0"/>
              </a:spcAft>
            </a:pPr>
            <a:r>
              <a:rPr lang="en-US" sz="3300" kern="1200" dirty="0">
                <a:solidFill>
                  <a:schemeClr val="tx1"/>
                </a:solidFill>
                <a:latin typeface="+mj-lt"/>
                <a:ea typeface="+mj-ea"/>
                <a:cs typeface="+mj-cs"/>
              </a:rPr>
              <a:t>GitHub</a:t>
            </a:r>
          </a:p>
        </p:txBody>
      </p:sp>
      <p:sp>
        <p:nvSpPr>
          <p:cNvPr id="246" name="Google Shape;246;p28"/>
          <p:cNvSpPr txBox="1">
            <a:spLocks noGrp="1"/>
          </p:cNvSpPr>
          <p:nvPr>
            <p:ph type="body" idx="1"/>
          </p:nvPr>
        </p:nvSpPr>
        <p:spPr>
          <a:xfrm>
            <a:off x="3096277" y="2959063"/>
            <a:ext cx="3703452" cy="432554"/>
          </a:xfrm>
          <a:prstGeom prst="rect">
            <a:avLst/>
          </a:prstGeom>
        </p:spPr>
        <p:txBody>
          <a:bodyPr spcFirstLastPara="1" vert="horz" lIns="91440" tIns="45720" rIns="91440" bIns="45720" rtlCol="0" anchor="b" anchorCtr="0">
            <a:normAutofit/>
          </a:bodyPr>
          <a:lstStyle/>
          <a:p>
            <a:pPr marL="0" lvl="0" indent="0" defTabSz="914400">
              <a:spcBef>
                <a:spcPts val="1000"/>
              </a:spcBef>
              <a:spcAft>
                <a:spcPts val="0"/>
              </a:spcAft>
              <a:buNone/>
            </a:pPr>
            <a:r>
              <a:rPr lang="en-US" sz="1500" u="sng" kern="1200" dirty="0">
                <a:solidFill>
                  <a:schemeClr val="tx1"/>
                </a:solidFill>
                <a:highlight>
                  <a:srgbClr val="FFFFFF"/>
                </a:highlight>
                <a:latin typeface="+mn-lt"/>
                <a:ea typeface="+mn-ea"/>
                <a:cs typeface="+mn-cs"/>
                <a:sym typeface="Times New Roman"/>
                <a:hlinkClick r:id="rId4"/>
              </a:rPr>
              <a:t>https://tinyurl.com/MIS480-Module5-Github</a:t>
            </a:r>
            <a:endParaRPr lang="en-US" sz="1500" kern="1200" dirty="0">
              <a:solidFill>
                <a:schemeClr val="tx1"/>
              </a:solidFill>
              <a:latin typeface="+mn-lt"/>
              <a:ea typeface="+mn-ea"/>
              <a:cs typeface="+mn-cs"/>
            </a:endParaRPr>
          </a:p>
        </p:txBody>
      </p:sp>
      <p:pic>
        <p:nvPicPr>
          <p:cNvPr id="3" name="Picture 2" descr="A screenshot of a cell phone&#10;&#10;Description automatically generated">
            <a:extLst>
              <a:ext uri="{FF2B5EF4-FFF2-40B4-BE49-F238E27FC236}">
                <a16:creationId xmlns:a16="http://schemas.microsoft.com/office/drawing/2014/main" id="{F3DDC7EA-E418-44F2-8326-A96F3F3D463C}"/>
              </a:ext>
            </a:extLst>
          </p:cNvPr>
          <p:cNvPicPr>
            <a:picLocks noChangeAspect="1"/>
          </p:cNvPicPr>
          <p:nvPr/>
        </p:nvPicPr>
        <p:blipFill rotWithShape="1">
          <a:blip r:embed="rId5"/>
          <a:srcRect t="8768" r="-1" b="18013"/>
          <a:stretch/>
        </p:blipFill>
        <p:spPr>
          <a:xfrm>
            <a:off x="934930" y="10"/>
            <a:ext cx="2935224" cy="1713915"/>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p:spPr>
      </p:pic>
      <p:pic>
        <p:nvPicPr>
          <p:cNvPr id="13" name="Picture 12" descr="A screenshot of a cell phone&#10;&#10;Description automatically generated">
            <a:extLst>
              <a:ext uri="{FF2B5EF4-FFF2-40B4-BE49-F238E27FC236}">
                <a16:creationId xmlns:a16="http://schemas.microsoft.com/office/drawing/2014/main" id="{82D9F9B0-3C59-4FCA-AB72-D9C6F2DBCA7B}"/>
              </a:ext>
            </a:extLst>
          </p:cNvPr>
          <p:cNvPicPr>
            <a:picLocks noChangeAspect="1"/>
          </p:cNvPicPr>
          <p:nvPr/>
        </p:nvPicPr>
        <p:blipFill rotWithShape="1">
          <a:blip r:embed="rId6"/>
          <a:srcRect l="34978" r="11004" b="2"/>
          <a:stretch/>
        </p:blipFill>
        <p:spPr>
          <a:xfrm>
            <a:off x="20" y="1716248"/>
            <a:ext cx="2673458" cy="3427251"/>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p:spPr>
      </p:pic>
      <p:pic>
        <p:nvPicPr>
          <p:cNvPr id="9" name="Picture 8" descr="A close up of a map&#10;&#10;Description automatically generated">
            <a:extLst>
              <a:ext uri="{FF2B5EF4-FFF2-40B4-BE49-F238E27FC236}">
                <a16:creationId xmlns:a16="http://schemas.microsoft.com/office/drawing/2014/main" id="{E21C62A7-AA69-4D45-88C4-018BF3EF8622}"/>
              </a:ext>
            </a:extLst>
          </p:cNvPr>
          <p:cNvPicPr>
            <a:picLocks noChangeAspect="1"/>
          </p:cNvPicPr>
          <p:nvPr/>
        </p:nvPicPr>
        <p:blipFill rotWithShape="1">
          <a:blip r:embed="rId7"/>
          <a:srcRect r="-3" b="2005"/>
          <a:stretch/>
        </p:blipFill>
        <p:spPr>
          <a:xfrm>
            <a:off x="4144169" y="544431"/>
            <a:ext cx="2139696" cy="2139696"/>
          </a:xfrm>
          <a:custGeom>
            <a:avLst/>
            <a:gdLst>
              <a:gd name="connsiteX0" fmla="*/ 1426464 w 2852928"/>
              <a:gd name="connsiteY0" fmla="*/ 0 h 2852928"/>
              <a:gd name="connsiteX1" fmla="*/ 2852928 w 2852928"/>
              <a:gd name="connsiteY1" fmla="*/ 1426464 h 2852928"/>
              <a:gd name="connsiteX2" fmla="*/ 1426464 w 2852928"/>
              <a:gd name="connsiteY2" fmla="*/ 2852928 h 2852928"/>
              <a:gd name="connsiteX3" fmla="*/ 0 w 2852928"/>
              <a:gd name="connsiteY3" fmla="*/ 1426464 h 2852928"/>
              <a:gd name="connsiteX4" fmla="*/ 1426464 w 2852928"/>
              <a:gd name="connsiteY4" fmla="*/ 0 h 285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pic>
        <p:nvPicPr>
          <p:cNvPr id="11" name="Picture 10">
            <a:extLst>
              <a:ext uri="{FF2B5EF4-FFF2-40B4-BE49-F238E27FC236}">
                <a16:creationId xmlns:a16="http://schemas.microsoft.com/office/drawing/2014/main" id="{D4E2E62A-1B15-4033-929B-FFE60CCF3175}"/>
              </a:ext>
            </a:extLst>
          </p:cNvPr>
          <p:cNvPicPr>
            <a:picLocks noChangeAspect="1"/>
          </p:cNvPicPr>
          <p:nvPr/>
        </p:nvPicPr>
        <p:blipFill rotWithShape="1">
          <a:blip r:embed="rId8"/>
          <a:srcRect l="23268" r="39975" b="1"/>
          <a:stretch/>
        </p:blipFill>
        <p:spPr>
          <a:xfrm>
            <a:off x="6689070" y="-3248"/>
            <a:ext cx="2454929" cy="2537918"/>
          </a:xfrm>
          <a:custGeom>
            <a:avLst/>
            <a:gdLst>
              <a:gd name="connsiteX0" fmla="*/ 122841 w 3273238"/>
              <a:gd name="connsiteY0" fmla="*/ 0 h 3383891"/>
              <a:gd name="connsiteX1" fmla="*/ 3273238 w 3273238"/>
              <a:gd name="connsiteY1" fmla="*/ 0 h 3383891"/>
              <a:gd name="connsiteX2" fmla="*/ 3273238 w 3273238"/>
              <a:gd name="connsiteY2" fmla="*/ 3291335 h 3383891"/>
              <a:gd name="connsiteX3" fmla="*/ 3118338 w 3273238"/>
              <a:gd name="connsiteY3" fmla="*/ 3331164 h 3383891"/>
              <a:gd name="connsiteX4" fmla="*/ 2595295 w 3273238"/>
              <a:gd name="connsiteY4" fmla="*/ 3383891 h 3383891"/>
              <a:gd name="connsiteX5" fmla="*/ 0 w 3273238"/>
              <a:gd name="connsiteY5" fmla="*/ 788596 h 3383891"/>
              <a:gd name="connsiteX6" fmla="*/ 116679 w 3273238"/>
              <a:gd name="connsiteY6" fmla="*/ 16835 h 338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383891">
                <a:moveTo>
                  <a:pt x="122841" y="0"/>
                </a:moveTo>
                <a:lnTo>
                  <a:pt x="3273238" y="0"/>
                </a:lnTo>
                <a:lnTo>
                  <a:pt x="3273238" y="3291335"/>
                </a:lnTo>
                <a:lnTo>
                  <a:pt x="3118338" y="3331164"/>
                </a:lnTo>
                <a:cubicBezTo>
                  <a:pt x="2949390" y="3365736"/>
                  <a:pt x="2774463" y="3383891"/>
                  <a:pt x="2595295" y="3383891"/>
                </a:cubicBezTo>
                <a:cubicBezTo>
                  <a:pt x="1161953" y="3383891"/>
                  <a:pt x="0" y="2221938"/>
                  <a:pt x="0" y="788596"/>
                </a:cubicBezTo>
                <a:cubicBezTo>
                  <a:pt x="0" y="519845"/>
                  <a:pt x="40850" y="260634"/>
                  <a:pt x="116679" y="16835"/>
                </a:cubicBezTo>
                <a:close/>
              </a:path>
            </a:pathLst>
          </a:custGeom>
        </p:spPr>
      </p:pic>
      <p:pic>
        <p:nvPicPr>
          <p:cNvPr id="5" name="Picture 4" descr="A screenshot of a computer&#10;&#10;Description automatically generated">
            <a:extLst>
              <a:ext uri="{FF2B5EF4-FFF2-40B4-BE49-F238E27FC236}">
                <a16:creationId xmlns:a16="http://schemas.microsoft.com/office/drawing/2014/main" id="{BEF9E810-020D-4F4E-A207-B90639741679}"/>
              </a:ext>
            </a:extLst>
          </p:cNvPr>
          <p:cNvPicPr>
            <a:picLocks noChangeAspect="1"/>
          </p:cNvPicPr>
          <p:nvPr/>
        </p:nvPicPr>
        <p:blipFill rotWithShape="1">
          <a:blip r:embed="rId9"/>
          <a:srcRect l="5748" r="34871" b="4"/>
          <a:stretch/>
        </p:blipFill>
        <p:spPr>
          <a:xfrm>
            <a:off x="7022427" y="3053491"/>
            <a:ext cx="2121573" cy="2090009"/>
          </a:xfrm>
          <a:custGeom>
            <a:avLst/>
            <a:gdLst>
              <a:gd name="connsiteX0" fmla="*/ 1888236 w 2828765"/>
              <a:gd name="connsiteY0" fmla="*/ 0 h 2786678"/>
              <a:gd name="connsiteX1" fmla="*/ 2788281 w 2828765"/>
              <a:gd name="connsiteY1" fmla="*/ 227900 h 2786678"/>
              <a:gd name="connsiteX2" fmla="*/ 2828765 w 2828765"/>
              <a:gd name="connsiteY2" fmla="*/ 252495 h 2786678"/>
              <a:gd name="connsiteX3" fmla="*/ 2828765 w 2828765"/>
              <a:gd name="connsiteY3" fmla="*/ 2786678 h 2786678"/>
              <a:gd name="connsiteX4" fmla="*/ 227128 w 2828765"/>
              <a:gd name="connsiteY4" fmla="*/ 2786678 h 2786678"/>
              <a:gd name="connsiteX5" fmla="*/ 148387 w 2828765"/>
              <a:gd name="connsiteY5" fmla="*/ 2623223 h 2786678"/>
              <a:gd name="connsiteX6" fmla="*/ 0 w 2828765"/>
              <a:gd name="connsiteY6" fmla="*/ 1888236 h 2786678"/>
              <a:gd name="connsiteX7" fmla="*/ 1888236 w 2828765"/>
              <a:gd name="connsiteY7" fmla="*/ 0 h 278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000" advTm="3000">
        <p:fade/>
        <p:sndAc>
          <p:stSnd>
            <p:snd r:embed="rId3" name="whoosh.wav"/>
          </p:stSnd>
        </p:sndAc>
      </p:transition>
    </mc:Choice>
    <mc:Fallback xmlns="">
      <p:transition spd="slow" advTm="3000">
        <p:fade/>
        <p:sndAc>
          <p:stSnd>
            <p:snd r:embed="rId13" name="whoosh.wav"/>
          </p:stSnd>
        </p:sndAc>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8"/>
        <p:cNvGrpSpPr/>
        <p:nvPr/>
      </p:nvGrpSpPr>
      <p:grpSpPr>
        <a:xfrm>
          <a:off x="0" y="0"/>
          <a:ext cx="0" cy="0"/>
          <a:chOff x="0" y="0"/>
          <a:chExt cx="0" cy="0"/>
        </a:xfrm>
      </p:grpSpPr>
      <p:sp>
        <p:nvSpPr>
          <p:cNvPr id="116" name="Rectangle 115">
            <a:extLst>
              <a:ext uri="{FF2B5EF4-FFF2-40B4-BE49-F238E27FC236}">
                <a16:creationId xmlns:a16="http://schemas.microsoft.com/office/drawing/2014/main" id="{765F4110-C0FC-4D61-ACD2-A7C950EAE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531267" y="2632472"/>
            <a:ext cx="5319162" cy="222587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9" name="Google Shape;239;p27"/>
          <p:cNvSpPr txBox="1">
            <a:spLocks noGrp="1"/>
          </p:cNvSpPr>
          <p:nvPr>
            <p:ph type="title"/>
          </p:nvPr>
        </p:nvSpPr>
        <p:spPr>
          <a:xfrm>
            <a:off x="3766365" y="2859715"/>
            <a:ext cx="4848966" cy="1137011"/>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pPr>
            <a:r>
              <a:rPr lang="en-US" sz="3600" kern="1200" dirty="0">
                <a:solidFill>
                  <a:srgbClr val="FFFFFF"/>
                </a:solidFill>
                <a:latin typeface="+mj-lt"/>
                <a:ea typeface="+mj-ea"/>
                <a:cs typeface="+mj-cs"/>
              </a:rPr>
              <a:t>Review Business Analysis</a:t>
            </a:r>
          </a:p>
        </p:txBody>
      </p:sp>
      <p:cxnSp>
        <p:nvCxnSpPr>
          <p:cNvPr id="118" name="Straight Connector 117">
            <a:extLst>
              <a:ext uri="{FF2B5EF4-FFF2-40B4-BE49-F238E27FC236}">
                <a16:creationId xmlns:a16="http://schemas.microsoft.com/office/drawing/2014/main" id="{CC94CBDB-A76C-499E-95AB-C0A049E315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53715" y="4082314"/>
            <a:ext cx="48006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ell phone&#10;&#10;Description automatically generated">
            <a:extLst>
              <a:ext uri="{FF2B5EF4-FFF2-40B4-BE49-F238E27FC236}">
                <a16:creationId xmlns:a16="http://schemas.microsoft.com/office/drawing/2014/main" id="{DE5DE280-0404-4F00-959D-8F68805C1005}"/>
              </a:ext>
            </a:extLst>
          </p:cNvPr>
          <p:cNvPicPr>
            <a:picLocks noChangeAspect="1"/>
          </p:cNvPicPr>
          <p:nvPr/>
        </p:nvPicPr>
        <p:blipFill rotWithShape="1">
          <a:blip r:embed="rId4"/>
          <a:srcRect t="15442" r="-1" b="8751"/>
          <a:stretch/>
        </p:blipFill>
        <p:spPr>
          <a:xfrm>
            <a:off x="238226" y="241299"/>
            <a:ext cx="3120339" cy="4660901"/>
          </a:xfrm>
          <a:prstGeom prst="rect">
            <a:avLst/>
          </a:prstGeom>
        </p:spPr>
      </p:pic>
      <p:pic>
        <p:nvPicPr>
          <p:cNvPr id="8" name="Picture 7" descr="A screenshot of a map&#10;&#10;Description automatically generated">
            <a:extLst>
              <a:ext uri="{FF2B5EF4-FFF2-40B4-BE49-F238E27FC236}">
                <a16:creationId xmlns:a16="http://schemas.microsoft.com/office/drawing/2014/main" id="{2AED3B8F-76B8-43F8-BF6B-FBB595E7E2A9}"/>
              </a:ext>
            </a:extLst>
          </p:cNvPr>
          <p:cNvPicPr>
            <a:picLocks noChangeAspect="1"/>
          </p:cNvPicPr>
          <p:nvPr/>
        </p:nvPicPr>
        <p:blipFill rotWithShape="1">
          <a:blip r:embed="rId5"/>
          <a:srcRect t="8843" b="19601"/>
          <a:stretch/>
        </p:blipFill>
        <p:spPr>
          <a:xfrm>
            <a:off x="3490722" y="224522"/>
            <a:ext cx="5412813" cy="225614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000" advTm="3000">
        <p:fade/>
        <p:sndAc>
          <p:stSnd>
            <p:snd r:embed="rId3" name="whoosh.wav"/>
          </p:stSnd>
        </p:sndAc>
      </p:transition>
    </mc:Choice>
    <mc:Fallback xmlns="">
      <p:transition spd="slow" advTm="3000">
        <p:fade/>
        <p:sndAc>
          <p:stSnd>
            <p:snd r:embed="rId8" name="whoosh.wav"/>
          </p:stSnd>
        </p:sndAc>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2"/>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F5A4FD1F-0E58-425A-8FCB-C579709F10DF}"/>
              </a:ext>
            </a:extLst>
          </p:cNvPr>
          <p:cNvPicPr>
            <a:picLocks noChangeAspect="1"/>
          </p:cNvPicPr>
          <p:nvPr/>
        </p:nvPicPr>
        <p:blipFill rotWithShape="1">
          <a:blip r:embed="rId4"/>
          <a:srcRect t="41805" r="1" b="10917"/>
          <a:stretch/>
        </p:blipFill>
        <p:spPr>
          <a:xfrm>
            <a:off x="3520440" y="-358"/>
            <a:ext cx="5623560" cy="1714858"/>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F2FA69AF-813B-42CB-9C06-38D8C757A577}"/>
              </a:ext>
            </a:extLst>
          </p:cNvPr>
          <p:cNvPicPr>
            <a:picLocks noChangeAspect="1"/>
          </p:cNvPicPr>
          <p:nvPr/>
        </p:nvPicPr>
        <p:blipFill rotWithShape="1">
          <a:blip r:embed="rId5"/>
          <a:srcRect t="11568" r="-1" b="33671"/>
          <a:stretch/>
        </p:blipFill>
        <p:spPr>
          <a:xfrm>
            <a:off x="4251960" y="1714499"/>
            <a:ext cx="4892040" cy="171450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38E661C7-D5BA-45EA-A656-64678359595F}"/>
              </a:ext>
            </a:extLst>
          </p:cNvPr>
          <p:cNvPicPr>
            <a:picLocks noChangeAspect="1"/>
          </p:cNvPicPr>
          <p:nvPr/>
        </p:nvPicPr>
        <p:blipFill rotWithShape="1">
          <a:blip r:embed="rId6"/>
          <a:srcRect t="25145" r="5" b="28573"/>
          <a:stretch/>
        </p:blipFill>
        <p:spPr>
          <a:xfrm>
            <a:off x="5128591" y="3428999"/>
            <a:ext cx="4015409" cy="1714500"/>
          </a:xfrm>
          <a:prstGeom prst="rect">
            <a:avLst/>
          </a:prstGeom>
        </p:spPr>
      </p:pic>
      <p:sp>
        <p:nvSpPr>
          <p:cNvPr id="110" name="Freeform 3">
            <a:extLst>
              <a:ext uri="{FF2B5EF4-FFF2-40B4-BE49-F238E27FC236}">
                <a16:creationId xmlns:a16="http://schemas.microsoft.com/office/drawing/2014/main" id="{D3B67387-E1AF-4422-A3BE-470F36AAD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9"/>
            <a:ext cx="7101525" cy="514385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Freeform 4">
            <a:extLst>
              <a:ext uri="{FF2B5EF4-FFF2-40B4-BE49-F238E27FC236}">
                <a16:creationId xmlns:a16="http://schemas.microsoft.com/office/drawing/2014/main" id="{BFDB170C-F1C9-479A-B799-7374CFFFF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9"/>
            <a:ext cx="6058538" cy="514385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3" name="Google Shape;233;p26"/>
          <p:cNvSpPr txBox="1">
            <a:spLocks noGrp="1"/>
          </p:cNvSpPr>
          <p:nvPr>
            <p:ph type="title"/>
          </p:nvPr>
        </p:nvSpPr>
        <p:spPr>
          <a:xfrm>
            <a:off x="603504" y="1950243"/>
            <a:ext cx="3711321" cy="1988400"/>
          </a:xfrm>
          <a:prstGeom prst="rect">
            <a:avLst/>
          </a:prstGeom>
        </p:spPr>
        <p:txBody>
          <a:bodyPr spcFirstLastPara="1" vert="horz" lIns="91440" tIns="45720" rIns="91440" bIns="45720" rtlCol="0" anchor="t" anchorCtr="0">
            <a:normAutofit/>
          </a:bodyPr>
          <a:lstStyle/>
          <a:p>
            <a:pPr marL="0" lvl="0" indent="0" defTabSz="914400">
              <a:spcBef>
                <a:spcPct val="0"/>
              </a:spcBef>
              <a:spcAft>
                <a:spcPts val="0"/>
              </a:spcAft>
            </a:pPr>
            <a:r>
              <a:rPr lang="en-US" sz="4100" kern="1200" dirty="0">
                <a:solidFill>
                  <a:schemeClr val="tx1"/>
                </a:solidFill>
                <a:latin typeface="+mj-lt"/>
                <a:ea typeface="+mj-ea"/>
                <a:cs typeface="+mj-cs"/>
              </a:rPr>
              <a:t>Design: OLAP, dashboards and scorecards</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000" advTm="3000">
        <p:fade/>
        <p:sndAc>
          <p:stSnd>
            <p:snd r:embed="rId3" name="whoosh.wav"/>
          </p:stSnd>
        </p:sndAc>
      </p:transition>
    </mc:Choice>
    <mc:Fallback xmlns="">
      <p:transition spd="slow" advTm="3000">
        <p:fade/>
        <p:sndAc>
          <p:stSnd>
            <p:snd r:embed="rId10" name="whoosh.wav"/>
          </p:stSnd>
        </p:sndAc>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Questions?</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Bibliography references</a:t>
            </a:r>
            <a:endParaRPr dirty="0"/>
          </a:p>
        </p:txBody>
      </p:sp>
      <p:sp>
        <p:nvSpPr>
          <p:cNvPr id="257" name="Google Shape;257;p3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dirty="0"/>
          </a:p>
        </p:txBody>
      </p:sp>
      <p:sp>
        <p:nvSpPr>
          <p:cNvPr id="93" name="Google Shape;93;p14"/>
          <p:cNvSpPr txBox="1">
            <a:spLocks noGrp="1"/>
          </p:cNvSpPr>
          <p:nvPr>
            <p:ph type="body" idx="1"/>
          </p:nvPr>
        </p:nvSpPr>
        <p:spPr>
          <a:xfrm>
            <a:off x="3937500" y="2093300"/>
            <a:ext cx="49899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Business Justification</a:t>
            </a:r>
            <a:endParaRPr sz="2400" dirty="0"/>
          </a:p>
          <a:p>
            <a:pPr marL="457200" lvl="0" indent="-381000" algn="l" rtl="0">
              <a:spcBef>
                <a:spcPts val="1600"/>
              </a:spcBef>
              <a:spcAft>
                <a:spcPts val="0"/>
              </a:spcAft>
              <a:buSzPts val="2400"/>
              <a:buChar char="●"/>
            </a:pPr>
            <a:r>
              <a:rPr lang="en" sz="2400"/>
              <a:t>Access to Client Health Data</a:t>
            </a:r>
            <a:endParaRPr sz="2400" dirty="0"/>
          </a:p>
          <a:p>
            <a:pPr marL="457200" lvl="0" indent="-381000" algn="l" rtl="0">
              <a:spcBef>
                <a:spcPts val="0"/>
              </a:spcBef>
              <a:spcAft>
                <a:spcPts val="0"/>
              </a:spcAft>
              <a:buSzPts val="2400"/>
              <a:buChar char="●"/>
            </a:pPr>
            <a:r>
              <a:rPr lang="en" sz="2400"/>
              <a:t>Optimize Acceptance Criteria</a:t>
            </a:r>
            <a:endParaRPr sz="2400" dirty="0"/>
          </a:p>
          <a:p>
            <a:pPr marL="457200" lvl="0" indent="-381000" algn="l" rtl="0">
              <a:spcBef>
                <a:spcPts val="0"/>
              </a:spcBef>
              <a:spcAft>
                <a:spcPts val="0"/>
              </a:spcAft>
              <a:buSzPts val="2400"/>
              <a:buChar char="●"/>
            </a:pPr>
            <a:r>
              <a:rPr lang="en" sz="2400"/>
              <a:t>Mitigate Risk</a:t>
            </a:r>
            <a:endParaRPr sz="2400" dirty="0"/>
          </a:p>
        </p:txBody>
      </p:sp>
      <p:sp>
        <p:nvSpPr>
          <p:cNvPr id="94" name="Google Shape;94;p14"/>
          <p:cNvSpPr txBox="1"/>
          <p:nvPr/>
        </p:nvSpPr>
        <p:spPr>
          <a:xfrm>
            <a:off x="908700" y="2093300"/>
            <a:ext cx="3028800" cy="226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Lato"/>
                <a:ea typeface="Lato"/>
                <a:cs typeface="Lato"/>
                <a:sym typeface="Lato"/>
              </a:rPr>
              <a:t>Haven Life</a:t>
            </a:r>
            <a:endParaRPr sz="2400" b="1" dirty="0">
              <a:latin typeface="Lato"/>
              <a:ea typeface="Lato"/>
              <a:cs typeface="Lato"/>
              <a:sym typeface="Lato"/>
            </a:endParaRPr>
          </a:p>
          <a:p>
            <a:pPr marL="0" lvl="0" indent="0" algn="l" rtl="0">
              <a:spcBef>
                <a:spcPts val="0"/>
              </a:spcBef>
              <a:spcAft>
                <a:spcPts val="0"/>
              </a:spcAft>
              <a:buNone/>
            </a:pPr>
            <a:r>
              <a:rPr lang="en" sz="2400">
                <a:latin typeface="Lato"/>
                <a:ea typeface="Lato"/>
                <a:cs typeface="Lato"/>
                <a:sym typeface="Lato"/>
              </a:rPr>
              <a:t>Term Life Insurance</a:t>
            </a:r>
            <a:endParaRPr sz="2400" dirty="0">
              <a:latin typeface="Lato"/>
              <a:ea typeface="Lato"/>
              <a:cs typeface="Lato"/>
              <a:sym typeface="Lato"/>
            </a:endParaRPr>
          </a:p>
          <a:p>
            <a:pPr marL="0" lvl="0" indent="0" algn="ctr" rtl="0">
              <a:spcBef>
                <a:spcPts val="0"/>
              </a:spcBef>
              <a:spcAft>
                <a:spcPts val="0"/>
              </a:spcAft>
              <a:buNone/>
            </a:pPr>
            <a:endParaRPr sz="2400" dirty="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Discovery</a:t>
            </a:r>
            <a:endParaRPr dirty="0"/>
          </a:p>
        </p:txBody>
      </p:sp>
      <p:sp>
        <p:nvSpPr>
          <p:cNvPr id="100" name="Google Shape;100;p15"/>
          <p:cNvSpPr txBox="1">
            <a:spLocks noGrp="1"/>
          </p:cNvSpPr>
          <p:nvPr>
            <p:ph type="body" idx="1"/>
          </p:nvPr>
        </p:nvSpPr>
        <p:spPr>
          <a:xfrm>
            <a:off x="729450" y="2078875"/>
            <a:ext cx="3842700" cy="2261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400"/>
              <a:t>Current Capabilities</a:t>
            </a:r>
            <a:endParaRPr sz="2400" dirty="0"/>
          </a:p>
          <a:p>
            <a:pPr marL="457200" lvl="0" indent="-368300" algn="l" rtl="0">
              <a:lnSpc>
                <a:spcPct val="100000"/>
              </a:lnSpc>
              <a:spcBef>
                <a:spcPts val="0"/>
              </a:spcBef>
              <a:spcAft>
                <a:spcPts val="0"/>
              </a:spcAft>
              <a:buSzPts val="2200"/>
              <a:buChar char="●"/>
            </a:pPr>
            <a:r>
              <a:rPr lang="en" sz="2200"/>
              <a:t>Limited data sets</a:t>
            </a:r>
            <a:endParaRPr sz="2200" dirty="0"/>
          </a:p>
          <a:p>
            <a:pPr marL="457200" lvl="0" indent="-368300" algn="l" rtl="0">
              <a:lnSpc>
                <a:spcPct val="100000"/>
              </a:lnSpc>
              <a:spcBef>
                <a:spcPts val="0"/>
              </a:spcBef>
              <a:spcAft>
                <a:spcPts val="0"/>
              </a:spcAft>
              <a:buSzPts val="2200"/>
              <a:buChar char="●"/>
            </a:pPr>
            <a:r>
              <a:rPr lang="en" sz="2200"/>
              <a:t>No BI tools</a:t>
            </a:r>
            <a:endParaRPr sz="2200" dirty="0"/>
          </a:p>
        </p:txBody>
      </p:sp>
      <p:sp>
        <p:nvSpPr>
          <p:cNvPr id="101" name="Google Shape;101;p15"/>
          <p:cNvSpPr txBox="1"/>
          <p:nvPr/>
        </p:nvSpPr>
        <p:spPr>
          <a:xfrm>
            <a:off x="4644125" y="2091300"/>
            <a:ext cx="3774000" cy="225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Lato"/>
                <a:ea typeface="Lato"/>
                <a:cs typeface="Lato"/>
                <a:sym typeface="Lato"/>
              </a:rPr>
              <a:t>Initial Baseline Measures</a:t>
            </a:r>
            <a:endParaRPr sz="2200" dirty="0">
              <a:latin typeface="Lato"/>
              <a:ea typeface="Lato"/>
              <a:cs typeface="Lato"/>
              <a:sym typeface="Lato"/>
            </a:endParaRPr>
          </a:p>
          <a:p>
            <a:pPr marL="457200" lvl="0" indent="-368300" algn="l" rtl="0">
              <a:spcBef>
                <a:spcPts val="0"/>
              </a:spcBef>
              <a:spcAft>
                <a:spcPts val="0"/>
              </a:spcAft>
              <a:buSzPts val="2200"/>
              <a:buFont typeface="Lato"/>
              <a:buChar char="●"/>
            </a:pPr>
            <a:r>
              <a:rPr lang="en" sz="2200">
                <a:latin typeface="Lato"/>
                <a:ea typeface="Lato"/>
                <a:cs typeface="Lato"/>
                <a:sym typeface="Lato"/>
              </a:rPr>
              <a:t>Sex</a:t>
            </a:r>
            <a:endParaRPr sz="2200" dirty="0">
              <a:latin typeface="Lato"/>
              <a:ea typeface="Lato"/>
              <a:cs typeface="Lato"/>
              <a:sym typeface="Lato"/>
            </a:endParaRPr>
          </a:p>
          <a:p>
            <a:pPr marL="457200" lvl="0" indent="-368300" algn="l" rtl="0">
              <a:spcBef>
                <a:spcPts val="0"/>
              </a:spcBef>
              <a:spcAft>
                <a:spcPts val="0"/>
              </a:spcAft>
              <a:buSzPts val="2200"/>
              <a:buFont typeface="Lato"/>
              <a:buChar char="●"/>
            </a:pPr>
            <a:r>
              <a:rPr lang="en" sz="2200">
                <a:latin typeface="Lato"/>
                <a:ea typeface="Lato"/>
                <a:cs typeface="Lato"/>
                <a:sym typeface="Lato"/>
              </a:rPr>
              <a:t>DOB</a:t>
            </a:r>
            <a:endParaRPr sz="2200" dirty="0">
              <a:latin typeface="Lato"/>
              <a:ea typeface="Lato"/>
              <a:cs typeface="Lato"/>
              <a:sym typeface="Lato"/>
            </a:endParaRPr>
          </a:p>
          <a:p>
            <a:pPr marL="457200" lvl="0" indent="-368300" algn="l" rtl="0">
              <a:spcBef>
                <a:spcPts val="0"/>
              </a:spcBef>
              <a:spcAft>
                <a:spcPts val="0"/>
              </a:spcAft>
              <a:buSzPts val="2200"/>
              <a:buFont typeface="Lato"/>
              <a:buChar char="●"/>
            </a:pPr>
            <a:r>
              <a:rPr lang="en" sz="2200">
                <a:latin typeface="Lato"/>
                <a:ea typeface="Lato"/>
                <a:cs typeface="Lato"/>
                <a:sym typeface="Lato"/>
              </a:rPr>
              <a:t>Nicotine Use</a:t>
            </a:r>
            <a:endParaRPr sz="2200" dirty="0">
              <a:latin typeface="Lato"/>
              <a:ea typeface="Lato"/>
              <a:cs typeface="Lato"/>
              <a:sym typeface="Lato"/>
            </a:endParaRPr>
          </a:p>
          <a:p>
            <a:pPr marL="457200" lvl="0" indent="-368300" algn="l" rtl="0">
              <a:spcBef>
                <a:spcPts val="0"/>
              </a:spcBef>
              <a:spcAft>
                <a:spcPts val="0"/>
              </a:spcAft>
              <a:buSzPts val="2200"/>
              <a:buFont typeface="Lato"/>
              <a:buChar char="●"/>
            </a:pPr>
            <a:r>
              <a:rPr lang="en" sz="2200">
                <a:latin typeface="Lato"/>
                <a:ea typeface="Lato"/>
                <a:cs typeface="Lato"/>
                <a:sym typeface="Lato"/>
              </a:rPr>
              <a:t>Health Categories</a:t>
            </a:r>
            <a:endParaRPr sz="2200" dirty="0">
              <a:latin typeface="Lato"/>
              <a:ea typeface="Lato"/>
              <a:cs typeface="Lato"/>
              <a:sym typeface="Lato"/>
            </a:endParaRPr>
          </a:p>
          <a:p>
            <a:pPr marL="457200" lvl="0" indent="-368300" algn="l" rtl="0">
              <a:spcBef>
                <a:spcPts val="0"/>
              </a:spcBef>
              <a:spcAft>
                <a:spcPts val="0"/>
              </a:spcAft>
              <a:buSzPts val="2200"/>
              <a:buFont typeface="Lato"/>
              <a:buChar char="●"/>
            </a:pPr>
            <a:r>
              <a:rPr lang="en" sz="2200">
                <a:latin typeface="Lato"/>
                <a:ea typeface="Lato"/>
                <a:cs typeface="Lato"/>
                <a:sym typeface="Lato"/>
              </a:rPr>
              <a:t>Residence Location</a:t>
            </a:r>
            <a:endParaRPr sz="2200" dirty="0">
              <a:latin typeface="Lato"/>
              <a:ea typeface="Lato"/>
              <a:cs typeface="Lato"/>
              <a:sym typeface="Lato"/>
            </a:endParaRPr>
          </a:p>
          <a:p>
            <a:pPr marL="0" lvl="0" indent="0" algn="l" rtl="0">
              <a:spcBef>
                <a:spcPts val="0"/>
              </a:spcBef>
              <a:spcAft>
                <a:spcPts val="0"/>
              </a:spcAft>
              <a:buNone/>
            </a:pPr>
            <a:endParaRPr sz="2400" dirty="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Baseline and gap analysis	</a:t>
            </a:r>
            <a:endParaRPr dirty="0"/>
          </a:p>
        </p:txBody>
      </p:sp>
      <p:sp>
        <p:nvSpPr>
          <p:cNvPr id="107" name="Google Shape;107;p16"/>
          <p:cNvSpPr txBox="1">
            <a:spLocks noGrp="1"/>
          </p:cNvSpPr>
          <p:nvPr>
            <p:ph type="body" idx="1"/>
          </p:nvPr>
        </p:nvSpPr>
        <p:spPr>
          <a:xfrm>
            <a:off x="727713" y="2035625"/>
            <a:ext cx="3774300" cy="2261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t>Established Baseline Measurements</a:t>
            </a:r>
            <a:endParaRPr sz="1800" dirty="0"/>
          </a:p>
          <a:p>
            <a:pPr marL="0" lvl="0" indent="0" algn="l" rtl="0">
              <a:lnSpc>
                <a:spcPct val="100000"/>
              </a:lnSpc>
              <a:spcBef>
                <a:spcPts val="0"/>
              </a:spcBef>
              <a:spcAft>
                <a:spcPts val="0"/>
              </a:spcAft>
              <a:buNone/>
            </a:pPr>
            <a:endParaRPr sz="2400" dirty="0"/>
          </a:p>
        </p:txBody>
      </p:sp>
      <p:sp>
        <p:nvSpPr>
          <p:cNvPr id="108" name="Google Shape;108;p16"/>
          <p:cNvSpPr txBox="1">
            <a:spLocks noGrp="1"/>
          </p:cNvSpPr>
          <p:nvPr>
            <p:ph type="body" idx="2"/>
          </p:nvPr>
        </p:nvSpPr>
        <p:spPr>
          <a:xfrm>
            <a:off x="4641991" y="2035625"/>
            <a:ext cx="3774300" cy="2261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endParaRPr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Baseline and gap analysis</a:t>
            </a:r>
            <a:endParaRPr dirty="0"/>
          </a:p>
        </p:txBody>
      </p:sp>
      <p:sp>
        <p:nvSpPr>
          <p:cNvPr id="114" name="Google Shape;114;p17"/>
          <p:cNvSpPr txBox="1"/>
          <p:nvPr/>
        </p:nvSpPr>
        <p:spPr>
          <a:xfrm>
            <a:off x="457200" y="457200"/>
            <a:ext cx="3000000" cy="300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1200"/>
              </a:spcAft>
              <a:buNone/>
            </a:pPr>
            <a:r>
              <a:rPr lang="en"/>
              <a:t> </a:t>
            </a:r>
            <a:endParaRPr dirty="0"/>
          </a:p>
        </p:txBody>
      </p:sp>
      <p:sp>
        <p:nvSpPr>
          <p:cNvPr id="115" name="Google Shape;115;p17"/>
          <p:cNvSpPr txBox="1"/>
          <p:nvPr/>
        </p:nvSpPr>
        <p:spPr>
          <a:xfrm>
            <a:off x="609600" y="609600"/>
            <a:ext cx="3000000" cy="300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1200"/>
              </a:spcAft>
              <a:buNone/>
            </a:pPr>
            <a:r>
              <a:rPr lang="en"/>
              <a:t> </a:t>
            </a:r>
            <a:endParaRPr dirty="0"/>
          </a:p>
        </p:txBody>
      </p:sp>
      <p:pic>
        <p:nvPicPr>
          <p:cNvPr id="116" name="Google Shape;116;p17"/>
          <p:cNvPicPr preferRelativeResize="0"/>
          <p:nvPr/>
        </p:nvPicPr>
        <p:blipFill rotWithShape="1">
          <a:blip r:embed="rId3">
            <a:alphaModFix/>
          </a:blip>
          <a:srcRect l="16915" t="19149" r="18250" b="12187"/>
          <a:stretch/>
        </p:blipFill>
        <p:spPr>
          <a:xfrm>
            <a:off x="2475500" y="1831750"/>
            <a:ext cx="5189323" cy="3000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8"/>
          <p:cNvSpPr txBox="1">
            <a:spLocks noGrp="1"/>
          </p:cNvSpPr>
          <p:nvPr>
            <p:ph type="title"/>
          </p:nvPr>
        </p:nvSpPr>
        <p:spPr>
          <a:xfrm>
            <a:off x="727650" y="1354963"/>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Plan</a:t>
            </a:r>
            <a:endParaRPr dirty="0"/>
          </a:p>
        </p:txBody>
      </p:sp>
      <p:pic>
        <p:nvPicPr>
          <p:cNvPr id="122" name="Google Shape;122;p18"/>
          <p:cNvPicPr preferRelativeResize="0"/>
          <p:nvPr/>
        </p:nvPicPr>
        <p:blipFill>
          <a:blip r:embed="rId3">
            <a:alphaModFix/>
          </a:blip>
          <a:stretch>
            <a:fillRect/>
          </a:stretch>
        </p:blipFill>
        <p:spPr>
          <a:xfrm>
            <a:off x="394100" y="1941788"/>
            <a:ext cx="8172451" cy="125992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Analysis</a:t>
            </a:r>
            <a:endParaRPr dirty="0"/>
          </a:p>
        </p:txBody>
      </p:sp>
      <p:pic>
        <p:nvPicPr>
          <p:cNvPr id="128" name="Google Shape;128;p19"/>
          <p:cNvPicPr preferRelativeResize="0"/>
          <p:nvPr/>
        </p:nvPicPr>
        <p:blipFill rotWithShape="1">
          <a:blip r:embed="rId3">
            <a:alphaModFix/>
          </a:blip>
          <a:srcRect l="804" t="3348" r="31563" b="69091"/>
          <a:stretch/>
        </p:blipFill>
        <p:spPr>
          <a:xfrm>
            <a:off x="623575" y="1853850"/>
            <a:ext cx="8005526" cy="1835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Modeling</a:t>
            </a:r>
            <a:endParaRPr dirty="0"/>
          </a:p>
        </p:txBody>
      </p:sp>
      <p:sp>
        <p:nvSpPr>
          <p:cNvPr id="134" name="Google Shape;134;p20"/>
          <p:cNvSpPr txBox="1">
            <a:spLocks noGrp="1"/>
          </p:cNvSpPr>
          <p:nvPr>
            <p:ph type="body" idx="1"/>
          </p:nvPr>
        </p:nvSpPr>
        <p:spPr>
          <a:xfrm>
            <a:off x="727650" y="1853850"/>
            <a:ext cx="29286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Selected Data Set:</a:t>
            </a:r>
            <a:endParaRPr sz="1800" dirty="0"/>
          </a:p>
          <a:p>
            <a:pPr marL="0" lvl="0" indent="0" algn="l" rtl="0">
              <a:spcBef>
                <a:spcPts val="1600"/>
              </a:spcBef>
              <a:spcAft>
                <a:spcPts val="0"/>
              </a:spcAft>
              <a:buNone/>
            </a:pPr>
            <a:r>
              <a:rPr lang="en"/>
              <a:t> California Hospital Ratings and Mortality Rates</a:t>
            </a:r>
            <a:endParaRPr dirty="0"/>
          </a:p>
          <a:p>
            <a:pPr marL="0" lvl="0" indent="0" algn="l" rtl="0">
              <a:spcBef>
                <a:spcPts val="1600"/>
              </a:spcBef>
              <a:spcAft>
                <a:spcPts val="1600"/>
              </a:spcAft>
              <a:buNone/>
            </a:pPr>
            <a:r>
              <a:rPr lang="en"/>
              <a:t>The data set accurately depicts factors insurance companies use to qualify insurance policies.</a:t>
            </a:r>
            <a:endParaRPr dirty="0"/>
          </a:p>
        </p:txBody>
      </p:sp>
      <p:pic>
        <p:nvPicPr>
          <p:cNvPr id="135" name="Google Shape;135;p20"/>
          <p:cNvPicPr preferRelativeResize="0"/>
          <p:nvPr/>
        </p:nvPicPr>
        <p:blipFill>
          <a:blip r:embed="rId3">
            <a:alphaModFix/>
          </a:blip>
          <a:stretch>
            <a:fillRect/>
          </a:stretch>
        </p:blipFill>
        <p:spPr>
          <a:xfrm>
            <a:off x="5041875" y="1491975"/>
            <a:ext cx="2933387" cy="2984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Design, Develop, Deploy data warehouse</a:t>
            </a:r>
            <a:endParaRPr dirty="0"/>
          </a:p>
        </p:txBody>
      </p:sp>
      <p:sp>
        <p:nvSpPr>
          <p:cNvPr id="141" name="Google Shape;141;p21"/>
          <p:cNvSpPr txBox="1">
            <a:spLocks noGrp="1"/>
          </p:cNvSpPr>
          <p:nvPr>
            <p:ph type="body" idx="1"/>
          </p:nvPr>
        </p:nvSpPr>
        <p:spPr>
          <a:xfrm>
            <a:off x="4685850" y="2132050"/>
            <a:ext cx="3732300" cy="2261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Data Storage Methods</a:t>
            </a:r>
            <a:endParaRPr sz="1800" dirty="0"/>
          </a:p>
          <a:p>
            <a:pPr marL="914400" lvl="1" indent="-342900" algn="l" rtl="0">
              <a:spcBef>
                <a:spcPts val="0"/>
              </a:spcBef>
              <a:spcAft>
                <a:spcPts val="0"/>
              </a:spcAft>
              <a:buSzPts val="1800"/>
              <a:buChar char="○"/>
            </a:pPr>
            <a:r>
              <a:rPr lang="en" sz="1800"/>
              <a:t>Pentaho</a:t>
            </a:r>
            <a:endParaRPr sz="1800" dirty="0"/>
          </a:p>
          <a:p>
            <a:pPr marL="914400" lvl="1" indent="-342900" algn="l" rtl="0">
              <a:spcBef>
                <a:spcPts val="0"/>
              </a:spcBef>
              <a:spcAft>
                <a:spcPts val="0"/>
              </a:spcAft>
              <a:buSzPts val="1800"/>
              <a:buChar char="○"/>
            </a:pPr>
            <a:r>
              <a:rPr lang="en" sz="1800"/>
              <a:t>PostgreSQL</a:t>
            </a:r>
            <a:endParaRPr sz="1800" dirty="0"/>
          </a:p>
          <a:p>
            <a:pPr marL="914400" lvl="1" indent="-342900" algn="l" rtl="0">
              <a:spcBef>
                <a:spcPts val="0"/>
              </a:spcBef>
              <a:spcAft>
                <a:spcPts val="0"/>
              </a:spcAft>
              <a:buSzPts val="1800"/>
              <a:buChar char="○"/>
            </a:pPr>
            <a:r>
              <a:rPr lang="en" sz="1800"/>
              <a:t>SAS</a:t>
            </a:r>
            <a:endParaRPr sz="1800" dirty="0"/>
          </a:p>
        </p:txBody>
      </p:sp>
      <p:sp>
        <p:nvSpPr>
          <p:cNvPr id="142" name="Google Shape;142;p21"/>
          <p:cNvSpPr txBox="1"/>
          <p:nvPr/>
        </p:nvSpPr>
        <p:spPr>
          <a:xfrm>
            <a:off x="362175" y="2132050"/>
            <a:ext cx="3718200" cy="2367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Lato"/>
              <a:buChar char="●"/>
            </a:pPr>
            <a:r>
              <a:rPr lang="en" sz="1800">
                <a:latin typeface="Lato"/>
                <a:ea typeface="Lato"/>
                <a:cs typeface="Lato"/>
                <a:sym typeface="Lato"/>
              </a:rPr>
              <a:t>Initial Repository</a:t>
            </a:r>
            <a:endParaRPr sz="1800" dirty="0">
              <a:latin typeface="Lato"/>
              <a:ea typeface="Lato"/>
              <a:cs typeface="Lato"/>
              <a:sym typeface="Lato"/>
            </a:endParaRPr>
          </a:p>
        </p:txBody>
      </p:sp>
      <p:pic>
        <p:nvPicPr>
          <p:cNvPr id="143" name="Google Shape;143;p21"/>
          <p:cNvPicPr preferRelativeResize="0"/>
          <p:nvPr/>
        </p:nvPicPr>
        <p:blipFill>
          <a:blip r:embed="rId3">
            <a:alphaModFix/>
          </a:blip>
          <a:stretch>
            <a:fillRect/>
          </a:stretch>
        </p:blipFill>
        <p:spPr>
          <a:xfrm>
            <a:off x="355124" y="2571751"/>
            <a:ext cx="3732301" cy="1986069"/>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2951</Words>
  <Application>Microsoft Office PowerPoint</Application>
  <PresentationFormat>On-screen Show (16:9)</PresentationFormat>
  <Paragraphs>162</Paragraphs>
  <Slides>18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Calibri</vt:lpstr>
      <vt:lpstr>Lato</vt:lpstr>
      <vt:lpstr>Verdana</vt:lpstr>
      <vt:lpstr>Arial</vt:lpstr>
      <vt:lpstr>Calibri Light</vt:lpstr>
      <vt:lpstr>Times New Roman</vt:lpstr>
      <vt:lpstr>Office Theme</vt:lpstr>
      <vt:lpstr>Business Intelligence Project for US Organization</vt:lpstr>
      <vt:lpstr>Introduction</vt:lpstr>
      <vt:lpstr>Discovery</vt:lpstr>
      <vt:lpstr>Baseline and gap analysis </vt:lpstr>
      <vt:lpstr>Baseline and gap analysis</vt:lpstr>
      <vt:lpstr>Plan</vt:lpstr>
      <vt:lpstr>Business Analysis</vt:lpstr>
      <vt:lpstr>Modeling</vt:lpstr>
      <vt:lpstr>Design, Develop, Deploy data warehouse</vt:lpstr>
      <vt:lpstr>Data integration</vt:lpstr>
      <vt:lpstr>Data quality and BI Analysis Tools</vt:lpstr>
      <vt:lpstr>Design: Reporting and Ad hoc Queries</vt:lpstr>
      <vt:lpstr>Implementation: Reporting</vt:lpstr>
      <vt:lpstr>GitHub</vt:lpstr>
      <vt:lpstr>Review Business Analysis</vt:lpstr>
      <vt:lpstr>Design: OLAP, dashboards and scorecards</vt:lpstr>
      <vt:lpstr>Questions?</vt:lpstr>
      <vt:lpstr>Bibliography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Intelligence Project for US Organization</dc:title>
  <dc:creator>Lili Ardian</dc:creator>
  <cp:lastModifiedBy>Lili Ardian</cp:lastModifiedBy>
  <cp:revision>2</cp:revision>
  <dcterms:created xsi:type="dcterms:W3CDTF">2019-09-07T20:10:48Z</dcterms:created>
  <dcterms:modified xsi:type="dcterms:W3CDTF">2019-09-07T20:29:09Z</dcterms:modified>
</cp:coreProperties>
</file>